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0" r:id="rId2"/>
    <p:sldId id="271" r:id="rId3"/>
    <p:sldId id="272" r:id="rId4"/>
    <p:sldId id="256" r:id="rId5"/>
    <p:sldId id="257" r:id="rId6"/>
    <p:sldId id="258" r:id="rId7"/>
    <p:sldId id="259" r:id="rId8"/>
    <p:sldId id="260" r:id="rId9"/>
    <p:sldId id="261" r:id="rId10"/>
    <p:sldId id="268" r:id="rId11"/>
    <p:sldId id="269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7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369C400-92F3-E21C-4439-6335399EED2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8351838" y="63500"/>
            <a:ext cx="7493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7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1 - General Business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37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0" y="3725466"/>
            <a:ext cx="857250" cy="857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3754" y="204825"/>
            <a:ext cx="5127929" cy="103874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375" b="1" kern="0" spc="-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Tecnologias de Ponta </a:t>
            </a:r>
            <a:r>
              <a:rPr lang="en-US" sz="3375" b="1" kern="0" spc="-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3375" b="1" kern="0" spc="-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3375" b="1" kern="0" spc="-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memória</a:t>
            </a:r>
            <a:r>
              <a:rPr lang="en-US" sz="3375" b="1" kern="0" spc="-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Ram</a:t>
            </a:r>
            <a:endParaRPr lang="en-US" sz="3375" dirty="0"/>
          </a:p>
        </p:txBody>
      </p:sp>
      <p:sp>
        <p:nvSpPr>
          <p:cNvPr id="7" name="Text 3"/>
          <p:cNvSpPr/>
          <p:nvPr/>
        </p:nvSpPr>
        <p:spPr>
          <a:xfrm>
            <a:off x="1976837" y="1539478"/>
            <a:ext cx="52617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DDR5, MRAM e LPDDR5X: Inovações para a Computação do Futuro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2171700" y="2110978"/>
            <a:ext cx="4800600" cy="252174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2400300" y="2347257"/>
            <a:ext cx="44148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Universidade Federal do Maranhão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400300" y="2661582"/>
            <a:ext cx="44148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Engenharia da Computação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400300" y="2847320"/>
            <a:ext cx="44148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Curso de Arquitetura de Computadores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400300" y="3018770"/>
            <a:ext cx="44148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Prof. Me. Luís Henrique Neves Rodrigues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2400300" y="3554551"/>
            <a:ext cx="44148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Apresentadores: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2400300" y="3826014"/>
            <a:ext cx="44148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Anderson Rodrigo Diniz Oliveira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2400300" y="4026039"/>
            <a:ext cx="44148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Erick Irlan do Rosário Abreu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2400300" y="4226064"/>
            <a:ext cx="44148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Gabriel Felipe Carvalho Silva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8689284" y="4864989"/>
            <a:ext cx="65" cy="1212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788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DBDDE08-7CE9-D0D5-07BD-5B6FFBAA337F}"/>
              </a:ext>
            </a:extLst>
          </p:cNvPr>
          <p:cNvSpPr txBox="1"/>
          <p:nvPr/>
        </p:nvSpPr>
        <p:spPr>
          <a:xfrm>
            <a:off x="8704659" y="151002"/>
            <a:ext cx="3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135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2105620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102" y="689372"/>
            <a:ext cx="482203" cy="4286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19606" y="607219"/>
            <a:ext cx="2372730" cy="584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3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</a:t>
            </a:r>
            <a:endParaRPr lang="en-US" sz="3375" dirty="0"/>
          </a:p>
        </p:txBody>
      </p:sp>
      <p:sp>
        <p:nvSpPr>
          <p:cNvPr id="6" name="Text 2"/>
          <p:cNvSpPr/>
          <p:nvPr/>
        </p:nvSpPr>
        <p:spPr>
          <a:xfrm>
            <a:off x="783775" y="1318022"/>
            <a:ext cx="5011145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 tecnologias de ponta em memória RAM estão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5723483" y="1318022"/>
            <a:ext cx="2400384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redefinindo os limites</a:t>
            </a:r>
            <a:endParaRPr lang="en-US" sz="1688" dirty="0"/>
          </a:p>
        </p:txBody>
      </p:sp>
      <p:sp>
        <p:nvSpPr>
          <p:cNvPr id="8" name="Text 4"/>
          <p:cNvSpPr/>
          <p:nvPr/>
        </p:nvSpPr>
        <p:spPr>
          <a:xfrm>
            <a:off x="1395766" y="1318022"/>
            <a:ext cx="7035868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 computação moderna, preparando o caminho para uma era de</a:t>
            </a:r>
            <a:endParaRPr lang="en-US" sz="1688" dirty="0"/>
          </a:p>
        </p:txBody>
      </p:sp>
      <p:sp>
        <p:nvSpPr>
          <p:cNvPr id="9" name="Text 5"/>
          <p:cNvSpPr/>
          <p:nvPr/>
        </p:nvSpPr>
        <p:spPr>
          <a:xfrm>
            <a:off x="1960987" y="2014538"/>
            <a:ext cx="2775431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excepcional</a:t>
            </a:r>
            <a:endParaRPr lang="en-US" sz="1688" dirty="0"/>
          </a:p>
        </p:txBody>
      </p:sp>
      <p:sp>
        <p:nvSpPr>
          <p:cNvPr id="10" name="Text 6"/>
          <p:cNvSpPr/>
          <p:nvPr/>
        </p:nvSpPr>
        <p:spPr>
          <a:xfrm>
            <a:off x="4664980" y="2014538"/>
            <a:ext cx="303777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1688" dirty="0"/>
          </a:p>
        </p:txBody>
      </p:sp>
      <p:sp>
        <p:nvSpPr>
          <p:cNvPr id="11" name="Text 7"/>
          <p:cNvSpPr/>
          <p:nvPr/>
        </p:nvSpPr>
        <p:spPr>
          <a:xfrm>
            <a:off x="4897320" y="2014538"/>
            <a:ext cx="2299646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 energética</a:t>
            </a:r>
            <a:endParaRPr lang="en-US" sz="1688" dirty="0"/>
          </a:p>
        </p:txBody>
      </p:sp>
      <p:sp>
        <p:nvSpPr>
          <p:cNvPr id="12" name="Text 8"/>
          <p:cNvSpPr/>
          <p:nvPr/>
        </p:nvSpPr>
        <p:spPr>
          <a:xfrm>
            <a:off x="7125528" y="2014538"/>
            <a:ext cx="12889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688" dirty="0"/>
          </a:p>
        </p:txBody>
      </p:sp>
      <p:sp>
        <p:nvSpPr>
          <p:cNvPr id="13" name="Shape 9"/>
          <p:cNvSpPr/>
          <p:nvPr/>
        </p:nvSpPr>
        <p:spPr>
          <a:xfrm>
            <a:off x="482266" y="2498527"/>
            <a:ext cx="8229600" cy="33432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319" y="2576714"/>
            <a:ext cx="289322" cy="2571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303022" y="2561035"/>
            <a:ext cx="452726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Principais Inovações Apresentadas</a:t>
            </a:r>
            <a:endParaRPr lang="en-US" sz="2025" dirty="0"/>
          </a:p>
        </p:txBody>
      </p:sp>
      <p:sp>
        <p:nvSpPr>
          <p:cNvPr id="16" name="Shape 11"/>
          <p:cNvSpPr/>
          <p:nvPr/>
        </p:nvSpPr>
        <p:spPr>
          <a:xfrm>
            <a:off x="1581141" y="2931755"/>
            <a:ext cx="571500" cy="584001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650" y="3095030"/>
            <a:ext cx="241102" cy="2143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9359" y="3521522"/>
            <a:ext cx="2547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646273" y="3766544"/>
            <a:ext cx="2655545" cy="1429428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4"/>
          <p:cNvSpPr/>
          <p:nvPr/>
        </p:nvSpPr>
        <p:spPr>
          <a:xfrm>
            <a:off x="653550" y="3779905"/>
            <a:ext cx="28575" cy="1428750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5"/>
          <p:cNvSpPr/>
          <p:nvPr/>
        </p:nvSpPr>
        <p:spPr>
          <a:xfrm>
            <a:off x="683563" y="3750160"/>
            <a:ext cx="2319319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Revolução em Performance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602416" y="3957680"/>
            <a:ext cx="2319319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Dobro da largura de banda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640929" y="4142346"/>
            <a:ext cx="2620180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20% menos consumo energético</a:t>
            </a:r>
            <a:endParaRPr lang="en-US" sz="1200" dirty="0"/>
          </a:p>
        </p:txBody>
      </p:sp>
      <p:sp>
        <p:nvSpPr>
          <p:cNvPr id="24" name="Text 18"/>
          <p:cNvSpPr/>
          <p:nvPr/>
        </p:nvSpPr>
        <p:spPr>
          <a:xfrm>
            <a:off x="712613" y="4593788"/>
            <a:ext cx="2319319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Inovações arquiteturais (PMIC, On-Die ECC)</a:t>
            </a:r>
            <a:endParaRPr lang="en-US" sz="1200" dirty="0"/>
          </a:p>
        </p:txBody>
      </p:sp>
      <p:sp>
        <p:nvSpPr>
          <p:cNvPr id="25" name="Text 19"/>
          <p:cNvSpPr/>
          <p:nvPr/>
        </p:nvSpPr>
        <p:spPr>
          <a:xfrm>
            <a:off x="692503" y="4376656"/>
            <a:ext cx="263027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Capacidade até 128GB por módulo</a:t>
            </a:r>
            <a:endParaRPr lang="en-US" sz="1200" dirty="0"/>
          </a:p>
        </p:txBody>
      </p:sp>
      <p:sp>
        <p:nvSpPr>
          <p:cNvPr id="26" name="Shape 20"/>
          <p:cNvSpPr/>
          <p:nvPr/>
        </p:nvSpPr>
        <p:spPr>
          <a:xfrm>
            <a:off x="4280906" y="2944248"/>
            <a:ext cx="571500" cy="571500"/>
          </a:xfrm>
          <a:prstGeom prst="ellipse">
            <a:avLst/>
          </a:prstGeom>
          <a:solidFill>
            <a:srgbClr val="7C3AED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894" y="3112888"/>
            <a:ext cx="187523" cy="214313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3333730" y="3528880"/>
            <a:ext cx="25479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MRAM</a:t>
            </a:r>
            <a:endParaRPr lang="en-US" sz="1350" dirty="0"/>
          </a:p>
        </p:txBody>
      </p:sp>
      <p:sp>
        <p:nvSpPr>
          <p:cNvPr id="29" name="Shape 22"/>
          <p:cNvSpPr/>
          <p:nvPr/>
        </p:nvSpPr>
        <p:spPr>
          <a:xfrm>
            <a:off x="3394218" y="3762970"/>
            <a:ext cx="2476509" cy="1257300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Shape 23"/>
          <p:cNvSpPr/>
          <p:nvPr/>
        </p:nvSpPr>
        <p:spPr>
          <a:xfrm>
            <a:off x="3376760" y="3770612"/>
            <a:ext cx="28575" cy="1257300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4"/>
          <p:cNvSpPr/>
          <p:nvPr/>
        </p:nvSpPr>
        <p:spPr>
          <a:xfrm>
            <a:off x="3437393" y="3774901"/>
            <a:ext cx="2319347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Persistência Inteligente</a:t>
            </a:r>
            <a:endParaRPr lang="en-US" sz="1200" dirty="0"/>
          </a:p>
        </p:txBody>
      </p:sp>
      <p:sp>
        <p:nvSpPr>
          <p:cNvPr id="32" name="Text 25"/>
          <p:cNvSpPr/>
          <p:nvPr/>
        </p:nvSpPr>
        <p:spPr>
          <a:xfrm>
            <a:off x="3202483" y="3917243"/>
            <a:ext cx="2864933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Memória não-volátil ultra-rápida</a:t>
            </a:r>
            <a:endParaRPr lang="en-US" sz="1200" dirty="0"/>
          </a:p>
        </p:txBody>
      </p:sp>
      <p:sp>
        <p:nvSpPr>
          <p:cNvPr id="33" name="Text 26"/>
          <p:cNvSpPr/>
          <p:nvPr/>
        </p:nvSpPr>
        <p:spPr>
          <a:xfrm>
            <a:off x="3402323" y="4125795"/>
            <a:ext cx="2319347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SOT-MRAM: próxima evolução</a:t>
            </a:r>
            <a:endParaRPr lang="en-US" sz="1200" dirty="0"/>
          </a:p>
        </p:txBody>
      </p:sp>
      <p:sp>
        <p:nvSpPr>
          <p:cNvPr id="34" name="Text 27"/>
          <p:cNvSpPr/>
          <p:nvPr/>
        </p:nvSpPr>
        <p:spPr>
          <a:xfrm>
            <a:off x="3239219" y="4360105"/>
            <a:ext cx="2319347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Durabilidade excepcional</a:t>
            </a:r>
            <a:endParaRPr lang="en-US" sz="1200" dirty="0"/>
          </a:p>
        </p:txBody>
      </p:sp>
      <p:sp>
        <p:nvSpPr>
          <p:cNvPr id="35" name="Text 28"/>
          <p:cNvSpPr/>
          <p:nvPr/>
        </p:nvSpPr>
        <p:spPr>
          <a:xfrm>
            <a:off x="3276439" y="4626151"/>
            <a:ext cx="215123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Aplicações em IA e edge computing</a:t>
            </a:r>
            <a:endParaRPr lang="en-US" sz="1200" dirty="0"/>
          </a:p>
        </p:txBody>
      </p:sp>
      <p:sp>
        <p:nvSpPr>
          <p:cNvPr id="36" name="Shape 29"/>
          <p:cNvSpPr/>
          <p:nvPr/>
        </p:nvSpPr>
        <p:spPr>
          <a:xfrm>
            <a:off x="6946682" y="2944248"/>
            <a:ext cx="571500" cy="571500"/>
          </a:xfrm>
          <a:prstGeom prst="ellipse">
            <a:avLst/>
          </a:prstGeom>
          <a:solidFill>
            <a:srgbClr val="059669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2065" y="3105744"/>
            <a:ext cx="160734" cy="214313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5981719" y="3528880"/>
            <a:ext cx="2547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</a:t>
            </a:r>
            <a:endParaRPr lang="en-US" sz="1350" dirty="0"/>
          </a:p>
        </p:txBody>
      </p:sp>
      <p:sp>
        <p:nvSpPr>
          <p:cNvPr id="39" name="Shape 31"/>
          <p:cNvSpPr/>
          <p:nvPr/>
        </p:nvSpPr>
        <p:spPr>
          <a:xfrm>
            <a:off x="6126184" y="3754040"/>
            <a:ext cx="2476481" cy="1257300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0" name="Shape 32"/>
          <p:cNvSpPr/>
          <p:nvPr/>
        </p:nvSpPr>
        <p:spPr>
          <a:xfrm>
            <a:off x="6114858" y="3754040"/>
            <a:ext cx="28575" cy="1257300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Text 33"/>
          <p:cNvSpPr/>
          <p:nvPr/>
        </p:nvSpPr>
        <p:spPr>
          <a:xfrm>
            <a:off x="6180163" y="3750160"/>
            <a:ext cx="2319319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Mobilidade Extrema</a:t>
            </a:r>
            <a:endParaRPr lang="en-US" sz="1200" dirty="0"/>
          </a:p>
        </p:txBody>
      </p:sp>
      <p:sp>
        <p:nvSpPr>
          <p:cNvPr id="42" name="Text 34"/>
          <p:cNvSpPr/>
          <p:nvPr/>
        </p:nvSpPr>
        <p:spPr>
          <a:xfrm>
            <a:off x="5992405" y="3917243"/>
            <a:ext cx="2319319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Velocidades até 10.7 Gbps</a:t>
            </a:r>
            <a:endParaRPr lang="en-US" sz="1200" dirty="0"/>
          </a:p>
        </p:txBody>
      </p:sp>
      <p:sp>
        <p:nvSpPr>
          <p:cNvPr id="43" name="Text 35"/>
          <p:cNvSpPr/>
          <p:nvPr/>
        </p:nvSpPr>
        <p:spPr>
          <a:xfrm>
            <a:off x="6163159" y="4093158"/>
            <a:ext cx="2319319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Eficiência energética otimizada</a:t>
            </a:r>
            <a:endParaRPr lang="en-US" sz="1200" dirty="0"/>
          </a:p>
        </p:txBody>
      </p:sp>
      <p:sp>
        <p:nvSpPr>
          <p:cNvPr id="44" name="Text 36"/>
          <p:cNvSpPr/>
          <p:nvPr/>
        </p:nvSpPr>
        <p:spPr>
          <a:xfrm>
            <a:off x="5895793" y="4284323"/>
            <a:ext cx="2319319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Habilitador de IA móvel</a:t>
            </a:r>
            <a:endParaRPr lang="en-US" sz="1200" dirty="0"/>
          </a:p>
        </p:txBody>
      </p:sp>
      <p:sp>
        <p:nvSpPr>
          <p:cNvPr id="45" name="Text 37"/>
          <p:cNvSpPr/>
          <p:nvPr/>
        </p:nvSpPr>
        <p:spPr>
          <a:xfrm>
            <a:off x="6163158" y="4493924"/>
            <a:ext cx="2319319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Futuro da computação portátil</a:t>
            </a:r>
            <a:endParaRPr lang="en-US" sz="1200" dirty="0"/>
          </a:p>
        </p:txBody>
      </p:sp>
      <p:sp>
        <p:nvSpPr>
          <p:cNvPr id="46" name="Shape 38"/>
          <p:cNvSpPr/>
          <p:nvPr/>
        </p:nvSpPr>
        <p:spPr>
          <a:xfrm>
            <a:off x="457200" y="6248995"/>
            <a:ext cx="8229600" cy="328612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5847" y="6493669"/>
            <a:ext cx="257175" cy="257175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2388747" y="6445448"/>
            <a:ext cx="4780843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Perspectivas para a Próxima Década</a:t>
            </a:r>
            <a:endParaRPr lang="en-US" sz="2025" dirty="0"/>
          </a:p>
        </p:txBody>
      </p:sp>
      <p:pic>
        <p:nvPicPr>
          <p:cNvPr id="4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7020520"/>
            <a:ext cx="128588" cy="171450"/>
          </a:xfrm>
          <a:prstGeom prst="rect">
            <a:avLst/>
          </a:prstGeom>
        </p:spPr>
      </p:pic>
      <p:sp>
        <p:nvSpPr>
          <p:cNvPr id="50" name="Text 40"/>
          <p:cNvSpPr/>
          <p:nvPr/>
        </p:nvSpPr>
        <p:spPr>
          <a:xfrm>
            <a:off x="900113" y="6988373"/>
            <a:ext cx="2157664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Impacto Transformador</a:t>
            </a:r>
            <a:endParaRPr lang="en-US" sz="1350" dirty="0"/>
          </a:p>
        </p:txBody>
      </p:sp>
      <p:sp>
        <p:nvSpPr>
          <p:cNvPr id="51" name="Text 41"/>
          <p:cNvSpPr/>
          <p:nvPr/>
        </p:nvSpPr>
        <p:spPr>
          <a:xfrm>
            <a:off x="685800" y="7347347"/>
            <a:ext cx="1413402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Computação Ubíqua:</a:t>
            </a:r>
            <a:endParaRPr lang="en-US" sz="1013" dirty="0"/>
          </a:p>
        </p:txBody>
      </p:sp>
      <p:sp>
        <p:nvSpPr>
          <p:cNvPr id="52" name="Text 42"/>
          <p:cNvSpPr/>
          <p:nvPr/>
        </p:nvSpPr>
        <p:spPr>
          <a:xfrm>
            <a:off x="685800" y="7347347"/>
            <a:ext cx="3810521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Dispositivos inteligentes em todos os aspectos da vida, </a:t>
            </a:r>
            <a:endParaRPr lang="en-US" sz="1013" dirty="0"/>
          </a:p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desde smartphones até veículos autônomos e cidades inteligentes.</a:t>
            </a:r>
            <a:endParaRPr lang="en-US" sz="1013" dirty="0"/>
          </a:p>
        </p:txBody>
      </p:sp>
      <p:sp>
        <p:nvSpPr>
          <p:cNvPr id="53" name="Text 43"/>
          <p:cNvSpPr/>
          <p:nvPr/>
        </p:nvSpPr>
        <p:spPr>
          <a:xfrm>
            <a:off x="685800" y="8033147"/>
            <a:ext cx="12513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 Democratizada:</a:t>
            </a:r>
            <a:endParaRPr lang="en-US" sz="1013" dirty="0"/>
          </a:p>
        </p:txBody>
      </p:sp>
      <p:sp>
        <p:nvSpPr>
          <p:cNvPr id="54" name="Text 44"/>
          <p:cNvSpPr/>
          <p:nvPr/>
        </p:nvSpPr>
        <p:spPr>
          <a:xfrm>
            <a:off x="685800" y="8033147"/>
            <a:ext cx="3647359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 de inteligência artificial avançada </a:t>
            </a:r>
            <a:endParaRPr lang="en-US" sz="1013" dirty="0"/>
          </a:p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diretamente em dispositivos pessoais, sem dependência da nuvem.</a:t>
            </a:r>
            <a:endParaRPr lang="en-US" sz="1013" dirty="0"/>
          </a:p>
        </p:txBody>
      </p:sp>
      <p:sp>
        <p:nvSpPr>
          <p:cNvPr id="55" name="Text 45"/>
          <p:cNvSpPr/>
          <p:nvPr/>
        </p:nvSpPr>
        <p:spPr>
          <a:xfrm>
            <a:off x="685800" y="8718947"/>
            <a:ext cx="1653722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Sustentabilidade Digital:</a:t>
            </a:r>
            <a:endParaRPr lang="en-US" sz="1013" dirty="0"/>
          </a:p>
        </p:txBody>
      </p:sp>
      <p:sp>
        <p:nvSpPr>
          <p:cNvPr id="56" name="Text 46"/>
          <p:cNvSpPr/>
          <p:nvPr/>
        </p:nvSpPr>
        <p:spPr>
          <a:xfrm>
            <a:off x="685800" y="8718947"/>
            <a:ext cx="3740339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significativa no consumo energético </a:t>
            </a:r>
            <a:endParaRPr lang="en-US" sz="1013" dirty="0"/>
          </a:p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global de data centers através de tecnologias de memória mais eficientes.</a:t>
            </a:r>
            <a:endParaRPr lang="en-US" sz="1013" dirty="0"/>
          </a:p>
        </p:txBody>
      </p:sp>
      <p:pic>
        <p:nvPicPr>
          <p:cNvPr id="5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300" y="7020520"/>
            <a:ext cx="214313" cy="171450"/>
          </a:xfrm>
          <a:prstGeom prst="rect">
            <a:avLst/>
          </a:prstGeom>
        </p:spPr>
      </p:pic>
      <p:sp>
        <p:nvSpPr>
          <p:cNvPr id="58" name="Text 47"/>
          <p:cNvSpPr/>
          <p:nvPr/>
        </p:nvSpPr>
        <p:spPr>
          <a:xfrm>
            <a:off x="4986338" y="6988373"/>
            <a:ext cx="2336481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Convergência Tecnológica</a:t>
            </a:r>
            <a:endParaRPr lang="en-US" sz="1350" dirty="0"/>
          </a:p>
        </p:txBody>
      </p:sp>
      <p:sp>
        <p:nvSpPr>
          <p:cNvPr id="59" name="Text 48"/>
          <p:cNvSpPr/>
          <p:nvPr/>
        </p:nvSpPr>
        <p:spPr>
          <a:xfrm>
            <a:off x="4686300" y="7347347"/>
            <a:ext cx="1439884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Hierarquia Unificada:</a:t>
            </a:r>
            <a:endParaRPr lang="en-US" sz="1013" dirty="0"/>
          </a:p>
        </p:txBody>
      </p:sp>
      <p:sp>
        <p:nvSpPr>
          <p:cNvPr id="60" name="Text 49"/>
          <p:cNvSpPr/>
          <p:nvPr/>
        </p:nvSpPr>
        <p:spPr>
          <a:xfrm>
            <a:off x="4686300" y="7347347"/>
            <a:ext cx="3683608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Integração harmoniosa entre DDR5, MRAM e LPDDR5X </a:t>
            </a:r>
            <a:endParaRPr lang="en-US" sz="1013" dirty="0"/>
          </a:p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criando sistemas de memória otimizados para cada aplicação.</a:t>
            </a:r>
            <a:endParaRPr lang="en-US" sz="1013" dirty="0"/>
          </a:p>
        </p:txBody>
      </p:sp>
      <p:sp>
        <p:nvSpPr>
          <p:cNvPr id="61" name="Text 50"/>
          <p:cNvSpPr/>
          <p:nvPr/>
        </p:nvSpPr>
        <p:spPr>
          <a:xfrm>
            <a:off x="4686300" y="8033147"/>
            <a:ext cx="1849422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Computação Neuromórfica:</a:t>
            </a:r>
            <a:endParaRPr lang="en-US" sz="1013" dirty="0"/>
          </a:p>
        </p:txBody>
      </p:sp>
      <p:sp>
        <p:nvSpPr>
          <p:cNvPr id="62" name="Text 51"/>
          <p:cNvSpPr/>
          <p:nvPr/>
        </p:nvSpPr>
        <p:spPr>
          <a:xfrm>
            <a:off x="4686300" y="8033147"/>
            <a:ext cx="3773742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MRAM habilitando arquiteturas que imitam </a:t>
            </a:r>
            <a:endParaRPr lang="en-US" sz="1013" dirty="0"/>
          </a:p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o funcionamento do cérebro humano para IA mais eficiente.</a:t>
            </a:r>
            <a:endParaRPr lang="en-US" sz="1013" dirty="0"/>
          </a:p>
        </p:txBody>
      </p:sp>
      <p:sp>
        <p:nvSpPr>
          <p:cNvPr id="63" name="Text 52"/>
          <p:cNvSpPr/>
          <p:nvPr/>
        </p:nvSpPr>
        <p:spPr>
          <a:xfrm>
            <a:off x="4686300" y="8718947"/>
            <a:ext cx="1829107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Edge Computing Avançado:</a:t>
            </a:r>
            <a:endParaRPr lang="en-US" sz="1013" dirty="0"/>
          </a:p>
        </p:txBody>
      </p:sp>
      <p:sp>
        <p:nvSpPr>
          <p:cNvPr id="64" name="Text 53"/>
          <p:cNvSpPr/>
          <p:nvPr/>
        </p:nvSpPr>
        <p:spPr>
          <a:xfrm>
            <a:off x="4686300" y="8718947"/>
            <a:ext cx="3622021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 local ultra-rápido reduzindo </a:t>
            </a:r>
            <a:endParaRPr lang="en-US" sz="1013" dirty="0"/>
          </a:p>
          <a:p>
            <a:pPr marL="0" indent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latência e aumentando a privacidade dos dados.</a:t>
            </a:r>
            <a:endParaRPr lang="en-US" sz="1013" dirty="0"/>
          </a:p>
        </p:txBody>
      </p:sp>
      <p:sp>
        <p:nvSpPr>
          <p:cNvPr id="65" name="Shape 54"/>
          <p:cNvSpPr/>
          <p:nvPr/>
        </p:nvSpPr>
        <p:spPr>
          <a:xfrm>
            <a:off x="457200" y="9763720"/>
            <a:ext cx="8229600" cy="914400"/>
          </a:xfrm>
          <a:prstGeom prst="rect">
            <a:avLst/>
          </a:prstGeom>
          <a:solidFill>
            <a:srgbClr val="11182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6" name="Text 55"/>
          <p:cNvSpPr/>
          <p:nvPr/>
        </p:nvSpPr>
        <p:spPr>
          <a:xfrm>
            <a:off x="685800" y="10220920"/>
            <a:ext cx="78438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Obrigado pela atenção!</a:t>
            </a:r>
            <a:endParaRPr lang="en-US" sz="1350" dirty="0"/>
          </a:p>
        </p:txBody>
      </p:sp>
      <p:sp>
        <p:nvSpPr>
          <p:cNvPr id="67" name="Text 56"/>
          <p:cNvSpPr/>
          <p:nvPr/>
        </p:nvSpPr>
        <p:spPr>
          <a:xfrm>
            <a:off x="8520847" y="10799564"/>
            <a:ext cx="5517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13</a:t>
            </a:r>
            <a:endParaRPr lang="en-US" sz="1013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64D8184-AB58-6F24-BBD2-1740BA8AF46E}"/>
              </a:ext>
            </a:extLst>
          </p:cNvPr>
          <p:cNvSpPr txBox="1"/>
          <p:nvPr/>
        </p:nvSpPr>
        <p:spPr>
          <a:xfrm>
            <a:off x="8704658" y="151002"/>
            <a:ext cx="43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536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504" y="458986"/>
            <a:ext cx="300038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734842" y="394692"/>
            <a:ext cx="2160064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Referências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457200" y="1144786"/>
            <a:ext cx="8229600" cy="4143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2"/>
          <p:cNvSpPr/>
          <p:nvPr/>
        </p:nvSpPr>
        <p:spPr>
          <a:xfrm>
            <a:off x="628650" y="1430536"/>
            <a:ext cx="7886700" cy="342900"/>
          </a:xfrm>
          <a:prstGeom prst="rect">
            <a:avLst/>
          </a:prstGeom>
          <a:solidFill>
            <a:srgbClr val="4B556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1544836"/>
            <a:ext cx="85725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825" y="1523405"/>
            <a:ext cx="2356405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Especificações e Documentação Técnica</a:t>
            </a:r>
            <a:endParaRPr lang="en-US" sz="900" dirty="0"/>
          </a:p>
        </p:txBody>
      </p:sp>
      <p:sp>
        <p:nvSpPr>
          <p:cNvPr id="9" name="Shape 4"/>
          <p:cNvSpPr/>
          <p:nvPr/>
        </p:nvSpPr>
        <p:spPr>
          <a:xfrm>
            <a:off x="628650" y="1959173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5"/>
          <p:cNvSpPr/>
          <p:nvPr/>
        </p:nvSpPr>
        <p:spPr>
          <a:xfrm>
            <a:off x="628650" y="1959173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675" dirty="0"/>
          </a:p>
        </p:txBody>
      </p:sp>
      <p:sp>
        <p:nvSpPr>
          <p:cNvPr id="11" name="Text 6"/>
          <p:cNvSpPr/>
          <p:nvPr/>
        </p:nvSpPr>
        <p:spPr>
          <a:xfrm>
            <a:off x="885825" y="1944886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JEDEC Solid State Technology Association</a:t>
            </a:r>
            <a:endParaRPr lang="en-US" sz="900" dirty="0"/>
          </a:p>
        </p:txBody>
      </p:sp>
      <p:sp>
        <p:nvSpPr>
          <p:cNvPr id="12" name="Text 7"/>
          <p:cNvSpPr/>
          <p:nvPr/>
        </p:nvSpPr>
        <p:spPr>
          <a:xfrm>
            <a:off x="885825" y="2146697"/>
            <a:ext cx="226442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JESD79-5: DDR5 SDRAM Standard. JEDEC, 2020.</a:t>
            </a:r>
            <a:endParaRPr lang="en-US" sz="788" dirty="0"/>
          </a:p>
        </p:txBody>
      </p:sp>
      <p:sp>
        <p:nvSpPr>
          <p:cNvPr id="13" name="Text 8"/>
          <p:cNvSpPr/>
          <p:nvPr/>
        </p:nvSpPr>
        <p:spPr>
          <a:xfrm>
            <a:off x="885825" y="2286698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14" name="Text 9"/>
          <p:cNvSpPr/>
          <p:nvPr/>
        </p:nvSpPr>
        <p:spPr>
          <a:xfrm>
            <a:off x="1603939" y="2286698"/>
            <a:ext cx="286500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https://www.jedec.org/standards-documents/docs/jesd79-5</a:t>
            </a:r>
            <a:endParaRPr lang="en-US" sz="788" dirty="0"/>
          </a:p>
        </p:txBody>
      </p:sp>
      <p:sp>
        <p:nvSpPr>
          <p:cNvPr id="15" name="Shape 10"/>
          <p:cNvSpPr/>
          <p:nvPr/>
        </p:nvSpPr>
        <p:spPr>
          <a:xfrm>
            <a:off x="628650" y="2617794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628650" y="2617794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675" dirty="0"/>
          </a:p>
        </p:txBody>
      </p:sp>
      <p:sp>
        <p:nvSpPr>
          <p:cNvPr id="17" name="Text 12"/>
          <p:cNvSpPr/>
          <p:nvPr/>
        </p:nvSpPr>
        <p:spPr>
          <a:xfrm>
            <a:off x="885825" y="2603506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JEDEC Solid State Technology Association</a:t>
            </a:r>
            <a:endParaRPr lang="en-US" sz="900" dirty="0"/>
          </a:p>
        </p:txBody>
      </p:sp>
      <p:sp>
        <p:nvSpPr>
          <p:cNvPr id="18" name="Text 13"/>
          <p:cNvSpPr/>
          <p:nvPr/>
        </p:nvSpPr>
        <p:spPr>
          <a:xfrm>
            <a:off x="885825" y="2805317"/>
            <a:ext cx="3321955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JESD209-5B: Low Power Double Data Rate 5X (LPDDR5X). JEDEC, 2023.</a:t>
            </a:r>
            <a:endParaRPr lang="en-US" sz="788" dirty="0"/>
          </a:p>
        </p:txBody>
      </p:sp>
      <p:sp>
        <p:nvSpPr>
          <p:cNvPr id="19" name="Text 14"/>
          <p:cNvSpPr/>
          <p:nvPr/>
        </p:nvSpPr>
        <p:spPr>
          <a:xfrm>
            <a:off x="885825" y="2945318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20" name="Text 15"/>
          <p:cNvSpPr/>
          <p:nvPr/>
        </p:nvSpPr>
        <p:spPr>
          <a:xfrm>
            <a:off x="1603939" y="2945318"/>
            <a:ext cx="2983716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https://www.jedec.org/standards-documents/docs/jesd209-5b</a:t>
            </a:r>
            <a:endParaRPr lang="en-US" sz="788" dirty="0"/>
          </a:p>
        </p:txBody>
      </p:sp>
      <p:sp>
        <p:nvSpPr>
          <p:cNvPr id="21" name="Shape 16"/>
          <p:cNvSpPr/>
          <p:nvPr/>
        </p:nvSpPr>
        <p:spPr>
          <a:xfrm>
            <a:off x="628650" y="3290701"/>
            <a:ext cx="7886700" cy="342900"/>
          </a:xfrm>
          <a:prstGeom prst="rect">
            <a:avLst/>
          </a:prstGeom>
          <a:solidFill>
            <a:srgbClr val="4B556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3405001"/>
            <a:ext cx="128588" cy="1143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28688" y="3383570"/>
            <a:ext cx="2134000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Fabricantes e Whitepapers Técnicos</a:t>
            </a:r>
            <a:endParaRPr lang="en-US" sz="900" dirty="0"/>
          </a:p>
        </p:txBody>
      </p:sp>
      <p:sp>
        <p:nvSpPr>
          <p:cNvPr id="24" name="Shape 18"/>
          <p:cNvSpPr/>
          <p:nvPr/>
        </p:nvSpPr>
        <p:spPr>
          <a:xfrm>
            <a:off x="628650" y="3819339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19"/>
          <p:cNvSpPr/>
          <p:nvPr/>
        </p:nvSpPr>
        <p:spPr>
          <a:xfrm>
            <a:off x="628650" y="3819339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675" dirty="0"/>
          </a:p>
        </p:txBody>
      </p:sp>
      <p:sp>
        <p:nvSpPr>
          <p:cNvPr id="26" name="Text 20"/>
          <p:cNvSpPr/>
          <p:nvPr/>
        </p:nvSpPr>
        <p:spPr>
          <a:xfrm>
            <a:off x="885825" y="3805051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Samsung Semiconductor</a:t>
            </a:r>
            <a:endParaRPr lang="en-US" sz="900" dirty="0"/>
          </a:p>
        </p:txBody>
      </p:sp>
      <p:sp>
        <p:nvSpPr>
          <p:cNvPr id="27" name="Text 21"/>
          <p:cNvSpPr/>
          <p:nvPr/>
        </p:nvSpPr>
        <p:spPr>
          <a:xfrm>
            <a:off x="885825" y="4006862"/>
            <a:ext cx="4651223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"DDR5 Memory: Enabling Next-Generation Computing Performance". Samsung Whitepaper, 2021.</a:t>
            </a:r>
            <a:endParaRPr lang="en-US" sz="788" dirty="0"/>
          </a:p>
        </p:txBody>
      </p:sp>
      <p:sp>
        <p:nvSpPr>
          <p:cNvPr id="28" name="Text 22"/>
          <p:cNvSpPr/>
          <p:nvPr/>
        </p:nvSpPr>
        <p:spPr>
          <a:xfrm>
            <a:off x="885825" y="4146863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29" name="Text 23"/>
          <p:cNvSpPr/>
          <p:nvPr/>
        </p:nvSpPr>
        <p:spPr>
          <a:xfrm>
            <a:off x="1603939" y="4146863"/>
            <a:ext cx="2574568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https://semiconductor.samsung.com/dram/ddr/ddr5/</a:t>
            </a:r>
            <a:endParaRPr lang="en-US" sz="788" dirty="0"/>
          </a:p>
        </p:txBody>
      </p:sp>
      <p:sp>
        <p:nvSpPr>
          <p:cNvPr id="30" name="Shape 24"/>
          <p:cNvSpPr/>
          <p:nvPr/>
        </p:nvSpPr>
        <p:spPr>
          <a:xfrm>
            <a:off x="628650" y="4477959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5"/>
          <p:cNvSpPr/>
          <p:nvPr/>
        </p:nvSpPr>
        <p:spPr>
          <a:xfrm>
            <a:off x="628650" y="4477959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675" dirty="0"/>
          </a:p>
        </p:txBody>
      </p:sp>
      <p:sp>
        <p:nvSpPr>
          <p:cNvPr id="32" name="Text 26"/>
          <p:cNvSpPr/>
          <p:nvPr/>
        </p:nvSpPr>
        <p:spPr>
          <a:xfrm>
            <a:off x="885825" y="4463672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Micron Technology</a:t>
            </a:r>
            <a:endParaRPr lang="en-US" sz="900" dirty="0"/>
          </a:p>
        </p:txBody>
      </p:sp>
      <p:sp>
        <p:nvSpPr>
          <p:cNvPr id="33" name="Text 27"/>
          <p:cNvSpPr/>
          <p:nvPr/>
        </p:nvSpPr>
        <p:spPr>
          <a:xfrm>
            <a:off x="885825" y="4665483"/>
            <a:ext cx="417395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"DDR5 Introduction: Enabling Next-Generation Platforms". Micron Technical Brief, 2020.</a:t>
            </a:r>
            <a:endParaRPr lang="en-US" sz="788" dirty="0"/>
          </a:p>
        </p:txBody>
      </p:sp>
      <p:sp>
        <p:nvSpPr>
          <p:cNvPr id="34" name="Text 28"/>
          <p:cNvSpPr/>
          <p:nvPr/>
        </p:nvSpPr>
        <p:spPr>
          <a:xfrm>
            <a:off x="885825" y="4805483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35" name="Text 29"/>
          <p:cNvSpPr/>
          <p:nvPr/>
        </p:nvSpPr>
        <p:spPr>
          <a:xfrm>
            <a:off x="1603939" y="4805483"/>
            <a:ext cx="256326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https://www.micron.com/products/dram/ddr5-sdram</a:t>
            </a:r>
            <a:endParaRPr lang="en-US" sz="788" dirty="0"/>
          </a:p>
        </p:txBody>
      </p:sp>
      <p:sp>
        <p:nvSpPr>
          <p:cNvPr id="36" name="Shape 30"/>
          <p:cNvSpPr/>
          <p:nvPr/>
        </p:nvSpPr>
        <p:spPr>
          <a:xfrm>
            <a:off x="628650" y="5136579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Text 31"/>
          <p:cNvSpPr/>
          <p:nvPr/>
        </p:nvSpPr>
        <p:spPr>
          <a:xfrm>
            <a:off x="628650" y="5136579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675" dirty="0"/>
          </a:p>
        </p:txBody>
      </p:sp>
      <p:sp>
        <p:nvSpPr>
          <p:cNvPr id="38" name="Text 32"/>
          <p:cNvSpPr/>
          <p:nvPr/>
        </p:nvSpPr>
        <p:spPr>
          <a:xfrm>
            <a:off x="885825" y="5122292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SK Hynix</a:t>
            </a:r>
            <a:endParaRPr lang="en-US" sz="900" dirty="0"/>
          </a:p>
        </p:txBody>
      </p:sp>
      <p:sp>
        <p:nvSpPr>
          <p:cNvPr id="39" name="Text 33"/>
          <p:cNvSpPr/>
          <p:nvPr/>
        </p:nvSpPr>
        <p:spPr>
          <a:xfrm>
            <a:off x="885825" y="5324103"/>
            <a:ext cx="402664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"LPDDR5X: The Future of Mobile Memory". SK Hynix Technical Documentation, 2022.</a:t>
            </a:r>
            <a:endParaRPr lang="en-US" sz="788" dirty="0"/>
          </a:p>
        </p:txBody>
      </p:sp>
      <p:sp>
        <p:nvSpPr>
          <p:cNvPr id="40" name="Text 34"/>
          <p:cNvSpPr/>
          <p:nvPr/>
        </p:nvSpPr>
        <p:spPr>
          <a:xfrm>
            <a:off x="885825" y="5464104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41" name="Text 35"/>
          <p:cNvSpPr/>
          <p:nvPr/>
        </p:nvSpPr>
        <p:spPr>
          <a:xfrm>
            <a:off x="1603939" y="5464104"/>
            <a:ext cx="2398654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https://www.skhynix.com/products/dram/lpddr5x</a:t>
            </a:r>
            <a:endParaRPr lang="en-US" sz="788" dirty="0"/>
          </a:p>
        </p:txBody>
      </p:sp>
      <p:sp>
        <p:nvSpPr>
          <p:cNvPr id="42" name="Shape 36"/>
          <p:cNvSpPr/>
          <p:nvPr/>
        </p:nvSpPr>
        <p:spPr>
          <a:xfrm>
            <a:off x="628650" y="5809487"/>
            <a:ext cx="7886700" cy="342900"/>
          </a:xfrm>
          <a:prstGeom prst="rect">
            <a:avLst/>
          </a:prstGeom>
          <a:solidFill>
            <a:srgbClr val="4B556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5923787"/>
            <a:ext cx="142875" cy="114300"/>
          </a:xfrm>
          <a:prstGeom prst="rect">
            <a:avLst/>
          </a:prstGeom>
        </p:spPr>
      </p:pic>
      <p:sp>
        <p:nvSpPr>
          <p:cNvPr id="44" name="Text 37"/>
          <p:cNvSpPr/>
          <p:nvPr/>
        </p:nvSpPr>
        <p:spPr>
          <a:xfrm>
            <a:off x="942975" y="5902356"/>
            <a:ext cx="2428652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Pesquisa Acadêmica e Artigos Científicos</a:t>
            </a:r>
            <a:endParaRPr lang="en-US" sz="900" dirty="0"/>
          </a:p>
        </p:txBody>
      </p:sp>
      <p:sp>
        <p:nvSpPr>
          <p:cNvPr id="45" name="Shape 38"/>
          <p:cNvSpPr/>
          <p:nvPr/>
        </p:nvSpPr>
        <p:spPr>
          <a:xfrm>
            <a:off x="628650" y="6338125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6" name="Text 39"/>
          <p:cNvSpPr/>
          <p:nvPr/>
        </p:nvSpPr>
        <p:spPr>
          <a:xfrm>
            <a:off x="628650" y="6338125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675" dirty="0"/>
          </a:p>
        </p:txBody>
      </p:sp>
      <p:sp>
        <p:nvSpPr>
          <p:cNvPr id="47" name="Text 40"/>
          <p:cNvSpPr/>
          <p:nvPr/>
        </p:nvSpPr>
        <p:spPr>
          <a:xfrm>
            <a:off x="885825" y="6323837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IEEE Transactions on Magnetics</a:t>
            </a:r>
            <a:endParaRPr lang="en-US" sz="900" dirty="0"/>
          </a:p>
        </p:txBody>
      </p:sp>
      <p:sp>
        <p:nvSpPr>
          <p:cNvPr id="48" name="Text 41"/>
          <p:cNvSpPr/>
          <p:nvPr/>
        </p:nvSpPr>
        <p:spPr>
          <a:xfrm>
            <a:off x="885825" y="6525648"/>
            <a:ext cx="461120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"Spin-Orbit Torque MRAM: Challenges and Opportunities". IEEE Trans. Magn., vol. 58, no. 2, 2022.</a:t>
            </a:r>
            <a:endParaRPr lang="en-US" sz="788" dirty="0"/>
          </a:p>
        </p:txBody>
      </p:sp>
      <p:sp>
        <p:nvSpPr>
          <p:cNvPr id="49" name="Text 42"/>
          <p:cNvSpPr/>
          <p:nvPr/>
        </p:nvSpPr>
        <p:spPr>
          <a:xfrm>
            <a:off x="885825" y="6665649"/>
            <a:ext cx="30927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DOI:</a:t>
            </a:r>
            <a:endParaRPr lang="en-US" sz="788" dirty="0"/>
          </a:p>
        </p:txBody>
      </p:sp>
      <p:sp>
        <p:nvSpPr>
          <p:cNvPr id="50" name="Text 43"/>
          <p:cNvSpPr/>
          <p:nvPr/>
        </p:nvSpPr>
        <p:spPr>
          <a:xfrm>
            <a:off x="1123662" y="6665649"/>
            <a:ext cx="144261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10.1109/TMAG.2021.3078583</a:t>
            </a:r>
            <a:endParaRPr lang="en-US" sz="788" dirty="0"/>
          </a:p>
        </p:txBody>
      </p:sp>
      <p:sp>
        <p:nvSpPr>
          <p:cNvPr id="51" name="Shape 44"/>
          <p:cNvSpPr/>
          <p:nvPr/>
        </p:nvSpPr>
        <p:spPr>
          <a:xfrm>
            <a:off x="628650" y="6996745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2" name="Text 45"/>
          <p:cNvSpPr/>
          <p:nvPr/>
        </p:nvSpPr>
        <p:spPr>
          <a:xfrm>
            <a:off x="628650" y="6996745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675" dirty="0"/>
          </a:p>
        </p:txBody>
      </p:sp>
      <p:sp>
        <p:nvSpPr>
          <p:cNvPr id="53" name="Text 46"/>
          <p:cNvSpPr/>
          <p:nvPr/>
        </p:nvSpPr>
        <p:spPr>
          <a:xfrm>
            <a:off x="885825" y="6982458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Nature Electronics</a:t>
            </a:r>
            <a:endParaRPr lang="en-US" sz="900" dirty="0"/>
          </a:p>
        </p:txBody>
      </p:sp>
      <p:sp>
        <p:nvSpPr>
          <p:cNvPr id="54" name="Text 47"/>
          <p:cNvSpPr/>
          <p:nvPr/>
        </p:nvSpPr>
        <p:spPr>
          <a:xfrm>
            <a:off x="885825" y="7184268"/>
            <a:ext cx="5546034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"Magnetoresistive random access memory using magnetic tunnel junctions". Nat. Electron., vol. 3, pp. 446-459, 2020.</a:t>
            </a:r>
            <a:endParaRPr lang="en-US" sz="788" dirty="0"/>
          </a:p>
        </p:txBody>
      </p:sp>
      <p:sp>
        <p:nvSpPr>
          <p:cNvPr id="55" name="Text 48"/>
          <p:cNvSpPr/>
          <p:nvPr/>
        </p:nvSpPr>
        <p:spPr>
          <a:xfrm>
            <a:off x="885825" y="7324269"/>
            <a:ext cx="30927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DOI:</a:t>
            </a:r>
            <a:endParaRPr lang="en-US" sz="788" dirty="0"/>
          </a:p>
        </p:txBody>
      </p:sp>
      <p:sp>
        <p:nvSpPr>
          <p:cNvPr id="56" name="Text 49"/>
          <p:cNvSpPr/>
          <p:nvPr/>
        </p:nvSpPr>
        <p:spPr>
          <a:xfrm>
            <a:off x="1123662" y="7324269"/>
            <a:ext cx="1362615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10.1038/s41928-020-0432-x</a:t>
            </a:r>
            <a:endParaRPr lang="en-US" sz="788" dirty="0"/>
          </a:p>
        </p:txBody>
      </p:sp>
      <p:sp>
        <p:nvSpPr>
          <p:cNvPr id="57" name="Shape 50"/>
          <p:cNvSpPr/>
          <p:nvPr/>
        </p:nvSpPr>
        <p:spPr>
          <a:xfrm>
            <a:off x="628650" y="7669653"/>
            <a:ext cx="7886700" cy="342900"/>
          </a:xfrm>
          <a:prstGeom prst="rect">
            <a:avLst/>
          </a:prstGeom>
          <a:solidFill>
            <a:srgbClr val="4B556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7783953"/>
            <a:ext cx="114300" cy="114300"/>
          </a:xfrm>
          <a:prstGeom prst="rect">
            <a:avLst/>
          </a:prstGeom>
        </p:spPr>
      </p:pic>
      <p:sp>
        <p:nvSpPr>
          <p:cNvPr id="59" name="Text 51"/>
          <p:cNvSpPr/>
          <p:nvPr/>
        </p:nvSpPr>
        <p:spPr>
          <a:xfrm>
            <a:off x="914400" y="7762522"/>
            <a:ext cx="2111369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Análises de Mercado e Benchmarks</a:t>
            </a:r>
            <a:endParaRPr lang="en-US" sz="900" dirty="0"/>
          </a:p>
        </p:txBody>
      </p:sp>
      <p:sp>
        <p:nvSpPr>
          <p:cNvPr id="60" name="Shape 52"/>
          <p:cNvSpPr/>
          <p:nvPr/>
        </p:nvSpPr>
        <p:spPr>
          <a:xfrm>
            <a:off x="628650" y="8198290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1" name="Text 53"/>
          <p:cNvSpPr/>
          <p:nvPr/>
        </p:nvSpPr>
        <p:spPr>
          <a:xfrm>
            <a:off x="628650" y="8198290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675" dirty="0"/>
          </a:p>
        </p:txBody>
      </p:sp>
      <p:sp>
        <p:nvSpPr>
          <p:cNvPr id="62" name="Text 54"/>
          <p:cNvSpPr/>
          <p:nvPr/>
        </p:nvSpPr>
        <p:spPr>
          <a:xfrm>
            <a:off x="885825" y="8184003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Tom's Hardware</a:t>
            </a:r>
            <a:endParaRPr lang="en-US" sz="900" dirty="0"/>
          </a:p>
        </p:txBody>
      </p:sp>
      <p:sp>
        <p:nvSpPr>
          <p:cNvPr id="63" name="Text 55"/>
          <p:cNvSpPr/>
          <p:nvPr/>
        </p:nvSpPr>
        <p:spPr>
          <a:xfrm>
            <a:off x="885825" y="8385814"/>
            <a:ext cx="388661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"DDR5 vs DDR4: Is It Time To Upgrade Your RAM?". Tom's Hardware Review, 2023.</a:t>
            </a:r>
            <a:endParaRPr lang="en-US" sz="788" dirty="0"/>
          </a:p>
        </p:txBody>
      </p:sp>
      <p:sp>
        <p:nvSpPr>
          <p:cNvPr id="64" name="Text 56"/>
          <p:cNvSpPr/>
          <p:nvPr/>
        </p:nvSpPr>
        <p:spPr>
          <a:xfrm>
            <a:off x="885825" y="8525814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65" name="Text 57"/>
          <p:cNvSpPr/>
          <p:nvPr/>
        </p:nvSpPr>
        <p:spPr>
          <a:xfrm>
            <a:off x="1603939" y="8525814"/>
            <a:ext cx="413095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https://www.tomshardware.com/features/ddr5-vs-ddr4-is-it-time-to-upgrade-your-ram</a:t>
            </a:r>
            <a:endParaRPr lang="en-US" sz="788" dirty="0"/>
          </a:p>
        </p:txBody>
      </p:sp>
      <p:sp>
        <p:nvSpPr>
          <p:cNvPr id="66" name="Shape 58"/>
          <p:cNvSpPr/>
          <p:nvPr/>
        </p:nvSpPr>
        <p:spPr>
          <a:xfrm>
            <a:off x="628650" y="8856911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7" name="Text 59"/>
          <p:cNvSpPr/>
          <p:nvPr/>
        </p:nvSpPr>
        <p:spPr>
          <a:xfrm>
            <a:off x="628650" y="8856911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675" dirty="0"/>
          </a:p>
        </p:txBody>
      </p:sp>
      <p:sp>
        <p:nvSpPr>
          <p:cNvPr id="68" name="Text 60"/>
          <p:cNvSpPr/>
          <p:nvPr/>
        </p:nvSpPr>
        <p:spPr>
          <a:xfrm>
            <a:off x="885825" y="8842623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AnandTech</a:t>
            </a:r>
            <a:endParaRPr lang="en-US" sz="900" dirty="0"/>
          </a:p>
        </p:txBody>
      </p:sp>
      <p:sp>
        <p:nvSpPr>
          <p:cNvPr id="69" name="Text 61"/>
          <p:cNvSpPr/>
          <p:nvPr/>
        </p:nvSpPr>
        <p:spPr>
          <a:xfrm>
            <a:off x="885825" y="9044434"/>
            <a:ext cx="4997974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"The DDR5 Memory Deep Dive: Understanding the Technology Behind Next-Gen RAM". AnandTech, 2021.</a:t>
            </a:r>
            <a:endParaRPr lang="en-US" sz="788" dirty="0"/>
          </a:p>
        </p:txBody>
      </p:sp>
      <p:sp>
        <p:nvSpPr>
          <p:cNvPr id="70" name="Text 62"/>
          <p:cNvSpPr/>
          <p:nvPr/>
        </p:nvSpPr>
        <p:spPr>
          <a:xfrm>
            <a:off x="885825" y="9184435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71" name="Text 63"/>
          <p:cNvSpPr/>
          <p:nvPr/>
        </p:nvSpPr>
        <p:spPr>
          <a:xfrm>
            <a:off x="1603939" y="9184435"/>
            <a:ext cx="3378966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https://www.anandtech.com/show/16959/the-ddr5-memory-deep-dive</a:t>
            </a:r>
            <a:endParaRPr lang="en-US" sz="788" dirty="0"/>
          </a:p>
        </p:txBody>
      </p:sp>
      <p:sp>
        <p:nvSpPr>
          <p:cNvPr id="72" name="Shape 64"/>
          <p:cNvSpPr/>
          <p:nvPr/>
        </p:nvSpPr>
        <p:spPr>
          <a:xfrm>
            <a:off x="628650" y="9515531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3" name="Text 65"/>
          <p:cNvSpPr/>
          <p:nvPr/>
        </p:nvSpPr>
        <p:spPr>
          <a:xfrm>
            <a:off x="628650" y="9515531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675" dirty="0"/>
          </a:p>
        </p:txBody>
      </p:sp>
      <p:sp>
        <p:nvSpPr>
          <p:cNvPr id="74" name="Text 66"/>
          <p:cNvSpPr/>
          <p:nvPr/>
        </p:nvSpPr>
        <p:spPr>
          <a:xfrm>
            <a:off x="885825" y="9501243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Crucial (Micron)</a:t>
            </a:r>
            <a:endParaRPr lang="en-US" sz="900" dirty="0"/>
          </a:p>
        </p:txBody>
      </p:sp>
      <p:sp>
        <p:nvSpPr>
          <p:cNvPr id="75" name="Text 67"/>
          <p:cNvSpPr/>
          <p:nvPr/>
        </p:nvSpPr>
        <p:spPr>
          <a:xfrm>
            <a:off x="885825" y="9703054"/>
            <a:ext cx="482794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"Everything About DDR5 RAM: Speed, Compatibility, and Performance". Crucial Technical Guide, 2024.</a:t>
            </a:r>
            <a:endParaRPr lang="en-US" sz="788" dirty="0"/>
          </a:p>
        </p:txBody>
      </p:sp>
      <p:sp>
        <p:nvSpPr>
          <p:cNvPr id="76" name="Text 68"/>
          <p:cNvSpPr/>
          <p:nvPr/>
        </p:nvSpPr>
        <p:spPr>
          <a:xfrm>
            <a:off x="885825" y="9843055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77" name="Text 69"/>
          <p:cNvSpPr/>
          <p:nvPr/>
        </p:nvSpPr>
        <p:spPr>
          <a:xfrm>
            <a:off x="1603939" y="9843055"/>
            <a:ext cx="3648001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https://www.crucial.com/articles/about-memory/everything-about-ddr5-ram</a:t>
            </a:r>
            <a:endParaRPr lang="en-US" sz="788" dirty="0"/>
          </a:p>
        </p:txBody>
      </p:sp>
      <p:sp>
        <p:nvSpPr>
          <p:cNvPr id="78" name="Text 70"/>
          <p:cNvSpPr/>
          <p:nvPr/>
        </p:nvSpPr>
        <p:spPr>
          <a:xfrm>
            <a:off x="8632078" y="5452467"/>
            <a:ext cx="44048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14</a:t>
            </a:r>
            <a:endParaRPr lang="en-US" sz="788" dirty="0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0B7785CE-C374-407E-C020-F42A0C26BC6F}"/>
              </a:ext>
            </a:extLst>
          </p:cNvPr>
          <p:cNvSpPr txBox="1"/>
          <p:nvPr/>
        </p:nvSpPr>
        <p:spPr>
          <a:xfrm>
            <a:off x="8704658" y="151002"/>
            <a:ext cx="43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511" y="458986"/>
            <a:ext cx="342900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040711" y="394692"/>
            <a:ext cx="1591187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Sumário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1371600" y="1144786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6" name="Shape 2"/>
          <p:cNvSpPr/>
          <p:nvPr/>
        </p:nvSpPr>
        <p:spPr>
          <a:xfrm>
            <a:off x="1485900" y="1273373"/>
            <a:ext cx="285750" cy="285750"/>
          </a:xfrm>
          <a:prstGeom prst="ellipse">
            <a:avLst/>
          </a:prstGeom>
          <a:solidFill>
            <a:srgbClr val="6B728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45" y="1351955"/>
            <a:ext cx="144661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5950" y="1259086"/>
            <a:ext cx="132430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 e Contexto</a:t>
            </a:r>
            <a:endParaRPr lang="en-US" sz="900" dirty="0"/>
          </a:p>
        </p:txBody>
      </p:sp>
      <p:sp>
        <p:nvSpPr>
          <p:cNvPr id="10" name="Shape 5"/>
          <p:cNvSpPr/>
          <p:nvPr/>
        </p:nvSpPr>
        <p:spPr>
          <a:xfrm>
            <a:off x="1371600" y="1859161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6"/>
          <p:cNvSpPr/>
          <p:nvPr/>
        </p:nvSpPr>
        <p:spPr>
          <a:xfrm>
            <a:off x="1485900" y="1987748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445" y="2066330"/>
            <a:ext cx="144661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5950" y="1973461"/>
            <a:ext cx="1323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DDR5: A Nova Geração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1371600" y="2573536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0"/>
          <p:cNvSpPr/>
          <p:nvPr/>
        </p:nvSpPr>
        <p:spPr>
          <a:xfrm>
            <a:off x="1485900" y="2702123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481" y="2780705"/>
            <a:ext cx="128588" cy="1285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885950" y="2687836"/>
            <a:ext cx="142088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 vs. DDR4: Avanços</a:t>
            </a:r>
            <a:endParaRPr lang="en-US" sz="900" dirty="0"/>
          </a:p>
        </p:txBody>
      </p:sp>
      <p:sp>
        <p:nvSpPr>
          <p:cNvPr id="20" name="Shape 13"/>
          <p:cNvSpPr/>
          <p:nvPr/>
        </p:nvSpPr>
        <p:spPr>
          <a:xfrm>
            <a:off x="1371600" y="3287911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4"/>
          <p:cNvSpPr/>
          <p:nvPr/>
        </p:nvSpPr>
        <p:spPr>
          <a:xfrm>
            <a:off x="1485900" y="3416498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408" y="3495080"/>
            <a:ext cx="160734" cy="12858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885950" y="3402211"/>
            <a:ext cx="177212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DDR5: Inovações Arquiteturais</a:t>
            </a:r>
            <a:endParaRPr lang="en-US" sz="900" dirty="0"/>
          </a:p>
        </p:txBody>
      </p:sp>
      <p:sp>
        <p:nvSpPr>
          <p:cNvPr id="25" name="Shape 17"/>
          <p:cNvSpPr/>
          <p:nvPr/>
        </p:nvSpPr>
        <p:spPr>
          <a:xfrm>
            <a:off x="1371600" y="4002286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8"/>
          <p:cNvSpPr/>
          <p:nvPr/>
        </p:nvSpPr>
        <p:spPr>
          <a:xfrm>
            <a:off x="1485900" y="4130873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4481" y="4209455"/>
            <a:ext cx="128588" cy="128588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1885950" y="4116586"/>
            <a:ext cx="1619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DDR5: Aplicações e Impacto</a:t>
            </a:r>
            <a:endParaRPr lang="en-US" sz="900" dirty="0"/>
          </a:p>
        </p:txBody>
      </p:sp>
      <p:sp>
        <p:nvSpPr>
          <p:cNvPr id="30" name="Shape 21"/>
          <p:cNvSpPr/>
          <p:nvPr/>
        </p:nvSpPr>
        <p:spPr>
          <a:xfrm>
            <a:off x="4686300" y="1144786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Shape 22"/>
          <p:cNvSpPr/>
          <p:nvPr/>
        </p:nvSpPr>
        <p:spPr>
          <a:xfrm>
            <a:off x="4800600" y="1273373"/>
            <a:ext cx="285750" cy="285750"/>
          </a:xfrm>
          <a:prstGeom prst="ellipse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218" y="1351955"/>
            <a:ext cx="112514" cy="128588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200650" y="1259086"/>
            <a:ext cx="216028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MRAM: Memórias Magnetorresistivas</a:t>
            </a:r>
            <a:endParaRPr lang="en-US" sz="900" dirty="0"/>
          </a:p>
        </p:txBody>
      </p:sp>
      <p:sp>
        <p:nvSpPr>
          <p:cNvPr id="35" name="Shape 25"/>
          <p:cNvSpPr/>
          <p:nvPr/>
        </p:nvSpPr>
        <p:spPr>
          <a:xfrm>
            <a:off x="4686300" y="1859161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26"/>
          <p:cNvSpPr/>
          <p:nvPr/>
        </p:nvSpPr>
        <p:spPr>
          <a:xfrm>
            <a:off x="4800600" y="1987748"/>
            <a:ext cx="285750" cy="285750"/>
          </a:xfrm>
          <a:prstGeom prst="ellipse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5255" y="2066330"/>
            <a:ext cx="96441" cy="128588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5200650" y="1973461"/>
            <a:ext cx="183714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SOT-MRAM: A Próxima Evolução</a:t>
            </a:r>
            <a:endParaRPr lang="en-US" sz="900" dirty="0"/>
          </a:p>
        </p:txBody>
      </p:sp>
      <p:sp>
        <p:nvSpPr>
          <p:cNvPr id="40" name="Shape 29"/>
          <p:cNvSpPr/>
          <p:nvPr/>
        </p:nvSpPr>
        <p:spPr>
          <a:xfrm>
            <a:off x="4686300" y="2573536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Shape 30"/>
          <p:cNvSpPr/>
          <p:nvPr/>
        </p:nvSpPr>
        <p:spPr>
          <a:xfrm>
            <a:off x="4800600" y="2702123"/>
            <a:ext cx="285750" cy="285750"/>
          </a:xfrm>
          <a:prstGeom prst="ellipse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2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5255" y="2780705"/>
            <a:ext cx="96441" cy="128588"/>
          </a:xfrm>
          <a:prstGeom prst="rect">
            <a:avLst/>
          </a:prstGeom>
        </p:spPr>
      </p:pic>
      <p:sp>
        <p:nvSpPr>
          <p:cNvPr id="43" name="Text 31"/>
          <p:cNvSpPr/>
          <p:nvPr/>
        </p:nvSpPr>
        <p:spPr>
          <a:xfrm>
            <a:off x="5200650" y="2687836"/>
            <a:ext cx="14359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LPDDR5X: Era Móvel e IA</a:t>
            </a:r>
            <a:endParaRPr lang="en-US" sz="900" dirty="0"/>
          </a:p>
        </p:txBody>
      </p:sp>
      <p:sp>
        <p:nvSpPr>
          <p:cNvPr id="45" name="Shape 33"/>
          <p:cNvSpPr/>
          <p:nvPr/>
        </p:nvSpPr>
        <p:spPr>
          <a:xfrm>
            <a:off x="4686300" y="3287911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6" name="Shape 34"/>
          <p:cNvSpPr/>
          <p:nvPr/>
        </p:nvSpPr>
        <p:spPr>
          <a:xfrm>
            <a:off x="4800600" y="3416498"/>
            <a:ext cx="285750" cy="285750"/>
          </a:xfrm>
          <a:prstGeom prst="ellipse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7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1145" y="3495080"/>
            <a:ext cx="144661" cy="128588"/>
          </a:xfrm>
          <a:prstGeom prst="rect">
            <a:avLst/>
          </a:prstGeom>
        </p:spPr>
      </p:pic>
      <p:sp>
        <p:nvSpPr>
          <p:cNvPr id="48" name="Text 35"/>
          <p:cNvSpPr/>
          <p:nvPr/>
        </p:nvSpPr>
        <p:spPr>
          <a:xfrm>
            <a:off x="5200650" y="3402211"/>
            <a:ext cx="185201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LPDDR5X: Benefícios Avançados</a:t>
            </a:r>
            <a:endParaRPr lang="en-US" sz="900" dirty="0"/>
          </a:p>
        </p:txBody>
      </p:sp>
      <p:pic>
        <p:nvPicPr>
          <p:cNvPr id="52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3108" y="4209455"/>
            <a:ext cx="160734" cy="128588"/>
          </a:xfrm>
          <a:prstGeom prst="rect">
            <a:avLst/>
          </a:prstGeom>
        </p:spPr>
      </p:pic>
      <p:sp>
        <p:nvSpPr>
          <p:cNvPr id="56" name="Shape 42"/>
          <p:cNvSpPr/>
          <p:nvPr/>
        </p:nvSpPr>
        <p:spPr>
          <a:xfrm>
            <a:off x="4805675" y="4068923"/>
            <a:ext cx="285750" cy="285750"/>
          </a:xfrm>
          <a:prstGeom prst="ellipse">
            <a:avLst/>
          </a:prstGeom>
          <a:solidFill>
            <a:srgbClr val="6B728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7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1145" y="4145161"/>
            <a:ext cx="128588" cy="128588"/>
          </a:xfrm>
          <a:prstGeom prst="rect">
            <a:avLst/>
          </a:prstGeom>
        </p:spPr>
      </p:pic>
      <p:sp>
        <p:nvSpPr>
          <p:cNvPr id="58" name="Text 43"/>
          <p:cNvSpPr/>
          <p:nvPr/>
        </p:nvSpPr>
        <p:spPr>
          <a:xfrm>
            <a:off x="5200650" y="4131135"/>
            <a:ext cx="6444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</a:t>
            </a:r>
            <a:endParaRPr lang="en-US" sz="900" dirty="0"/>
          </a:p>
        </p:txBody>
      </p:sp>
      <p:sp>
        <p:nvSpPr>
          <p:cNvPr id="61" name="Shape 46"/>
          <p:cNvSpPr/>
          <p:nvPr/>
        </p:nvSpPr>
        <p:spPr>
          <a:xfrm>
            <a:off x="4805675" y="4602100"/>
            <a:ext cx="285750" cy="285750"/>
          </a:xfrm>
          <a:prstGeom prst="ellipse">
            <a:avLst/>
          </a:prstGeom>
          <a:solidFill>
            <a:srgbClr val="6B728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2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7219" y="4680681"/>
            <a:ext cx="112514" cy="128588"/>
          </a:xfrm>
          <a:prstGeom prst="rect">
            <a:avLst/>
          </a:prstGeom>
        </p:spPr>
      </p:pic>
      <p:sp>
        <p:nvSpPr>
          <p:cNvPr id="63" name="Text 47"/>
          <p:cNvSpPr/>
          <p:nvPr/>
        </p:nvSpPr>
        <p:spPr>
          <a:xfrm>
            <a:off x="5200650" y="4659250"/>
            <a:ext cx="721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Referências</a:t>
            </a:r>
            <a:endParaRPr lang="en-US" sz="900" dirty="0"/>
          </a:p>
        </p:txBody>
      </p:sp>
      <p:sp>
        <p:nvSpPr>
          <p:cNvPr id="65" name="Text 49"/>
          <p:cNvSpPr/>
          <p:nvPr/>
        </p:nvSpPr>
        <p:spPr>
          <a:xfrm>
            <a:off x="8689284" y="5423892"/>
            <a:ext cx="38327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2</a:t>
            </a:r>
            <a:endParaRPr lang="en-US" sz="788" dirty="0"/>
          </a:p>
        </p:txBody>
      </p:sp>
      <p:sp>
        <p:nvSpPr>
          <p:cNvPr id="66" name="Text 13">
            <a:extLst>
              <a:ext uri="{FF2B5EF4-FFF2-40B4-BE49-F238E27FC236}">
                <a16:creationId xmlns:a16="http://schemas.microsoft.com/office/drawing/2014/main" id="{2D9861E6-BEB7-0D0B-9B8B-90FD841F7453}"/>
              </a:ext>
            </a:extLst>
          </p:cNvPr>
          <p:cNvSpPr/>
          <p:nvPr/>
        </p:nvSpPr>
        <p:spPr>
          <a:xfrm>
            <a:off x="8697673" y="4864989"/>
            <a:ext cx="25648" cy="1212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chemeClr val="accent5">
                    <a:lumMod val="7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788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D9ED644-B602-AEC7-FD1A-474815D14E9A}"/>
              </a:ext>
            </a:extLst>
          </p:cNvPr>
          <p:cNvSpPr txBox="1"/>
          <p:nvPr/>
        </p:nvSpPr>
        <p:spPr>
          <a:xfrm>
            <a:off x="8704659" y="151002"/>
            <a:ext cx="3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112"/>
            <a:ext cx="9144000" cy="645973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129" y="458986"/>
            <a:ext cx="342900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832329" y="394692"/>
            <a:ext cx="4007951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 e Contexto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457200" y="1144786"/>
            <a:ext cx="3943350" cy="21717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2"/>
          <p:cNvSpPr/>
          <p:nvPr/>
        </p:nvSpPr>
        <p:spPr>
          <a:xfrm>
            <a:off x="685800" y="1373386"/>
            <a:ext cx="342900" cy="342900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1473398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43000" y="1430536"/>
            <a:ext cx="26437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Importância da Memória RAM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916311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85825" y="1894880"/>
            <a:ext cx="1745726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Armazenamento Temporário:</a:t>
            </a:r>
            <a:endParaRPr lang="en-US" sz="900" dirty="0"/>
          </a:p>
        </p:txBody>
      </p:sp>
      <p:sp>
        <p:nvSpPr>
          <p:cNvPr id="11" name="Text 5"/>
          <p:cNvSpPr/>
          <p:nvPr/>
        </p:nvSpPr>
        <p:spPr>
          <a:xfrm>
            <a:off x="885825" y="1979753"/>
            <a:ext cx="3223645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Dados e instruções em uso pelo processador</a:t>
            </a:r>
            <a:endParaRPr lang="en-US" sz="9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344936"/>
            <a:ext cx="114300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85825" y="2323505"/>
            <a:ext cx="7241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Velocidade:</a:t>
            </a:r>
            <a:endParaRPr lang="en-US" sz="900" dirty="0"/>
          </a:p>
        </p:txBody>
      </p:sp>
      <p:sp>
        <p:nvSpPr>
          <p:cNvPr id="14" name="Text 7"/>
          <p:cNvSpPr/>
          <p:nvPr/>
        </p:nvSpPr>
        <p:spPr>
          <a:xfrm>
            <a:off x="881878" y="2400525"/>
            <a:ext cx="3287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Acesso muito mais rápido que armazenamento secundário</a:t>
            </a:r>
            <a:endParaRPr lang="en-US" sz="9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773561"/>
            <a:ext cx="114300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85825" y="2752130"/>
            <a:ext cx="9568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Gargalo Crítico:</a:t>
            </a:r>
            <a:endParaRPr lang="en-US" sz="900" dirty="0"/>
          </a:p>
        </p:txBody>
      </p:sp>
      <p:sp>
        <p:nvSpPr>
          <p:cNvPr id="17" name="Text 9"/>
          <p:cNvSpPr/>
          <p:nvPr/>
        </p:nvSpPr>
        <p:spPr>
          <a:xfrm>
            <a:off x="867101" y="2885765"/>
            <a:ext cx="2990803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limitada pela largura de banda da memória</a:t>
            </a:r>
            <a:endParaRPr lang="en-US" sz="900" dirty="0"/>
          </a:p>
        </p:txBody>
      </p:sp>
      <p:sp>
        <p:nvSpPr>
          <p:cNvPr id="18" name="Shape 10"/>
          <p:cNvSpPr/>
          <p:nvPr/>
        </p:nvSpPr>
        <p:spPr>
          <a:xfrm>
            <a:off x="4743450" y="1144786"/>
            <a:ext cx="3943350" cy="21717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1"/>
          <p:cNvSpPr/>
          <p:nvPr/>
        </p:nvSpPr>
        <p:spPr>
          <a:xfrm>
            <a:off x="4972050" y="1373386"/>
            <a:ext cx="342900" cy="342900"/>
          </a:xfrm>
          <a:prstGeom prst="ellipse">
            <a:avLst/>
          </a:prstGeom>
          <a:solidFill>
            <a:srgbClr val="7C3AED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3" y="1473398"/>
            <a:ext cx="142875" cy="14287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429250" y="1430536"/>
            <a:ext cx="1572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Demandas Atuais</a:t>
            </a:r>
            <a:endParaRPr lang="en-US" sz="135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50" y="1916311"/>
            <a:ext cx="142875" cy="1143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5200650" y="1894880"/>
            <a:ext cx="1309650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Inteligência Artificial:</a:t>
            </a:r>
            <a:endParaRPr lang="en-US" sz="900" dirty="0"/>
          </a:p>
        </p:txBody>
      </p:sp>
      <p:sp>
        <p:nvSpPr>
          <p:cNvPr id="24" name="Text 14"/>
          <p:cNvSpPr/>
          <p:nvPr/>
        </p:nvSpPr>
        <p:spPr>
          <a:xfrm>
            <a:off x="6438863" y="1903319"/>
            <a:ext cx="1919464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900" dirty="0" err="1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</a:t>
            </a: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massivo de dados</a:t>
            </a:r>
            <a:endParaRPr lang="en-US" sz="900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050" y="2173486"/>
            <a:ext cx="100013" cy="114300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5157788" y="2152055"/>
            <a:ext cx="59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Big Data:</a:t>
            </a:r>
            <a:endParaRPr lang="en-US" sz="900" dirty="0"/>
          </a:p>
        </p:txBody>
      </p:sp>
      <p:sp>
        <p:nvSpPr>
          <p:cNvPr id="27" name="Text 16"/>
          <p:cNvSpPr/>
          <p:nvPr/>
        </p:nvSpPr>
        <p:spPr>
          <a:xfrm>
            <a:off x="5676379" y="2160494"/>
            <a:ext cx="2413109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900" dirty="0" err="1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</a:t>
            </a: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grandes volumes de informação</a:t>
            </a:r>
            <a:endParaRPr lang="en-US" sz="900" dirty="0"/>
          </a:p>
        </p:txBody>
      </p:sp>
      <p:pic>
        <p:nvPicPr>
          <p:cNvPr id="28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2050" y="2430661"/>
            <a:ext cx="85725" cy="114300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5143500" y="2409230"/>
            <a:ext cx="7408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Mobilidade:</a:t>
            </a:r>
            <a:endParaRPr lang="en-US" sz="900" dirty="0"/>
          </a:p>
        </p:txBody>
      </p:sp>
      <p:sp>
        <p:nvSpPr>
          <p:cNvPr id="30" name="Text 18"/>
          <p:cNvSpPr/>
          <p:nvPr/>
        </p:nvSpPr>
        <p:spPr>
          <a:xfrm>
            <a:off x="5812864" y="2417669"/>
            <a:ext cx="2574736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900" dirty="0" err="1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</a:t>
            </a: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energética em dispositivos portáteis</a:t>
            </a:r>
            <a:endParaRPr lang="en-US" sz="900" dirty="0"/>
          </a:p>
        </p:txBody>
      </p:sp>
      <p:sp>
        <p:nvSpPr>
          <p:cNvPr id="31" name="Shape 19"/>
          <p:cNvSpPr/>
          <p:nvPr/>
        </p:nvSpPr>
        <p:spPr>
          <a:xfrm>
            <a:off x="426700" y="3423398"/>
            <a:ext cx="8229600" cy="23431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0490" y="3477531"/>
            <a:ext cx="214313" cy="214313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2704967" y="3450432"/>
            <a:ext cx="4155374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Evolução das Tecnologias de Memória</a:t>
            </a:r>
            <a:endParaRPr lang="en-US" sz="1688" dirty="0"/>
          </a:p>
        </p:txBody>
      </p:sp>
      <p:sp>
        <p:nvSpPr>
          <p:cNvPr id="35" name="Shape 22"/>
          <p:cNvSpPr/>
          <p:nvPr/>
        </p:nvSpPr>
        <p:spPr>
          <a:xfrm>
            <a:off x="1865170" y="3844170"/>
            <a:ext cx="457200" cy="457200"/>
          </a:xfrm>
          <a:prstGeom prst="ellipse">
            <a:avLst/>
          </a:prstGeom>
          <a:solidFill>
            <a:srgbClr val="9CA3AF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36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8264" y="4659511"/>
            <a:ext cx="192881" cy="171450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1669338" y="4316611"/>
            <a:ext cx="85624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DRAM</a:t>
            </a:r>
            <a:endParaRPr lang="en-US" sz="1013" dirty="0"/>
          </a:p>
        </p:txBody>
      </p:sp>
      <p:sp>
        <p:nvSpPr>
          <p:cNvPr id="38" name="Text 24"/>
          <p:cNvSpPr/>
          <p:nvPr/>
        </p:nvSpPr>
        <p:spPr>
          <a:xfrm>
            <a:off x="1805986" y="4512918"/>
            <a:ext cx="5845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Assíncrona</a:t>
            </a:r>
            <a:endParaRPr lang="en-US" sz="788" dirty="0"/>
          </a:p>
        </p:txBody>
      </p:sp>
      <p:sp>
        <p:nvSpPr>
          <p:cNvPr id="39" name="Text 25"/>
          <p:cNvSpPr/>
          <p:nvPr/>
        </p:nvSpPr>
        <p:spPr>
          <a:xfrm>
            <a:off x="1722035" y="4659905"/>
            <a:ext cx="8562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Baixa velocidade</a:t>
            </a:r>
            <a:endParaRPr lang="en-US" sz="788" dirty="0"/>
          </a:p>
        </p:txBody>
      </p:sp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9573" y="4039020"/>
            <a:ext cx="150019" cy="171450"/>
          </a:xfrm>
          <a:prstGeom prst="rect">
            <a:avLst/>
          </a:prstGeom>
        </p:spPr>
      </p:pic>
      <p:sp>
        <p:nvSpPr>
          <p:cNvPr id="42" name="Shape 27"/>
          <p:cNvSpPr/>
          <p:nvPr/>
        </p:nvSpPr>
        <p:spPr>
          <a:xfrm>
            <a:off x="4055168" y="3835648"/>
            <a:ext cx="457200" cy="45720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3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6454" y="4659511"/>
            <a:ext cx="171450" cy="171450"/>
          </a:xfrm>
          <a:prstGeom prst="rect">
            <a:avLst/>
          </a:prstGeom>
        </p:spPr>
      </p:pic>
      <p:sp>
        <p:nvSpPr>
          <p:cNvPr id="44" name="Text 28"/>
          <p:cNvSpPr/>
          <p:nvPr/>
        </p:nvSpPr>
        <p:spPr>
          <a:xfrm>
            <a:off x="3961373" y="4299493"/>
            <a:ext cx="73854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SDRAM</a:t>
            </a:r>
            <a:endParaRPr lang="en-US" sz="1013" dirty="0"/>
          </a:p>
        </p:txBody>
      </p:sp>
      <p:sp>
        <p:nvSpPr>
          <p:cNvPr id="45" name="Text 29"/>
          <p:cNvSpPr/>
          <p:nvPr/>
        </p:nvSpPr>
        <p:spPr>
          <a:xfrm>
            <a:off x="4067512" y="4484785"/>
            <a:ext cx="47969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Síncrona</a:t>
            </a:r>
            <a:endParaRPr lang="en-US" sz="788" dirty="0"/>
          </a:p>
        </p:txBody>
      </p:sp>
      <p:sp>
        <p:nvSpPr>
          <p:cNvPr id="46" name="Text 30"/>
          <p:cNvSpPr/>
          <p:nvPr/>
        </p:nvSpPr>
        <p:spPr>
          <a:xfrm>
            <a:off x="3998049" y="4628569"/>
            <a:ext cx="7385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 timing</a:t>
            </a:r>
            <a:endParaRPr lang="en-US" sz="788" dirty="0"/>
          </a:p>
        </p:txBody>
      </p:sp>
      <p:pic>
        <p:nvPicPr>
          <p:cNvPr id="47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8833" y="4037031"/>
            <a:ext cx="150019" cy="171450"/>
          </a:xfrm>
          <a:prstGeom prst="rect">
            <a:avLst/>
          </a:prstGeom>
        </p:spPr>
      </p:pic>
      <p:sp>
        <p:nvSpPr>
          <p:cNvPr id="49" name="Shape 32"/>
          <p:cNvSpPr/>
          <p:nvPr/>
        </p:nvSpPr>
        <p:spPr>
          <a:xfrm>
            <a:off x="5861653" y="3835646"/>
            <a:ext cx="457200" cy="457200"/>
          </a:xfrm>
          <a:prstGeom prst="ellipse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0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2412" y="4659511"/>
            <a:ext cx="192881" cy="171450"/>
          </a:xfrm>
          <a:prstGeom prst="rect">
            <a:avLst/>
          </a:prstGeom>
        </p:spPr>
      </p:pic>
      <p:sp>
        <p:nvSpPr>
          <p:cNvPr id="51" name="Text 33"/>
          <p:cNvSpPr/>
          <p:nvPr/>
        </p:nvSpPr>
        <p:spPr>
          <a:xfrm>
            <a:off x="5666359" y="4316610"/>
            <a:ext cx="89464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DDR1-4</a:t>
            </a:r>
            <a:endParaRPr lang="en-US" sz="1013" dirty="0"/>
          </a:p>
        </p:txBody>
      </p:sp>
      <p:sp>
        <p:nvSpPr>
          <p:cNvPr id="52" name="Text 34"/>
          <p:cNvSpPr/>
          <p:nvPr/>
        </p:nvSpPr>
        <p:spPr>
          <a:xfrm>
            <a:off x="5685718" y="4484786"/>
            <a:ext cx="8946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Data Rate</a:t>
            </a:r>
            <a:endParaRPr lang="en-US" sz="788" dirty="0"/>
          </a:p>
        </p:txBody>
      </p:sp>
      <p:sp>
        <p:nvSpPr>
          <p:cNvPr id="53" name="Text 35"/>
          <p:cNvSpPr/>
          <p:nvPr/>
        </p:nvSpPr>
        <p:spPr>
          <a:xfrm>
            <a:off x="5697766" y="4613373"/>
            <a:ext cx="8747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Maior velocidade</a:t>
            </a:r>
            <a:endParaRPr lang="en-US" sz="788" dirty="0"/>
          </a:p>
        </p:txBody>
      </p:sp>
      <p:pic>
        <p:nvPicPr>
          <p:cNvPr id="54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1817" y="4039020"/>
            <a:ext cx="150019" cy="171450"/>
          </a:xfrm>
          <a:prstGeom prst="rect">
            <a:avLst/>
          </a:prstGeom>
        </p:spPr>
      </p:pic>
      <p:pic>
        <p:nvPicPr>
          <p:cNvPr id="57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5396" y="4659511"/>
            <a:ext cx="192881" cy="171450"/>
          </a:xfrm>
          <a:prstGeom prst="rect">
            <a:avLst/>
          </a:prstGeom>
        </p:spPr>
      </p:pic>
      <p:sp>
        <p:nvSpPr>
          <p:cNvPr id="58" name="Text 38"/>
          <p:cNvSpPr/>
          <p:nvPr/>
        </p:nvSpPr>
        <p:spPr>
          <a:xfrm>
            <a:off x="6371974" y="5088136"/>
            <a:ext cx="9111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DDR5+</a:t>
            </a:r>
            <a:endParaRPr lang="en-US" sz="1013" dirty="0"/>
          </a:p>
        </p:txBody>
      </p:sp>
      <p:sp>
        <p:nvSpPr>
          <p:cNvPr id="59" name="Text 39"/>
          <p:cNvSpPr/>
          <p:nvPr/>
        </p:nvSpPr>
        <p:spPr>
          <a:xfrm>
            <a:off x="6396530" y="5348883"/>
            <a:ext cx="8620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Próxima geração</a:t>
            </a:r>
            <a:endParaRPr lang="en-US" sz="788" dirty="0"/>
          </a:p>
        </p:txBody>
      </p:sp>
      <p:sp>
        <p:nvSpPr>
          <p:cNvPr id="60" name="Text 40"/>
          <p:cNvSpPr/>
          <p:nvPr/>
        </p:nvSpPr>
        <p:spPr>
          <a:xfrm>
            <a:off x="6371974" y="5491758"/>
            <a:ext cx="9111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Máxima eficiência</a:t>
            </a:r>
            <a:endParaRPr lang="en-US" sz="788" dirty="0"/>
          </a:p>
        </p:txBody>
      </p:sp>
      <p:sp>
        <p:nvSpPr>
          <p:cNvPr id="61" name="Text 41"/>
          <p:cNvSpPr/>
          <p:nvPr/>
        </p:nvSpPr>
        <p:spPr>
          <a:xfrm>
            <a:off x="8689284" y="6166842"/>
            <a:ext cx="38327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3</a:t>
            </a:r>
            <a:endParaRPr lang="en-US" sz="788" dirty="0"/>
          </a:p>
        </p:txBody>
      </p:sp>
      <p:pic>
        <p:nvPicPr>
          <p:cNvPr id="62" name="Image 3" descr="preencoded.png">
            <a:extLst>
              <a:ext uri="{FF2B5EF4-FFF2-40B4-BE49-F238E27FC236}">
                <a16:creationId xmlns:a16="http://schemas.microsoft.com/office/drawing/2014/main" id="{924BC4B1-B6D5-536D-6150-F0DD53FCB7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51752" y="3966340"/>
            <a:ext cx="241102" cy="214313"/>
          </a:xfrm>
          <a:prstGeom prst="rect">
            <a:avLst/>
          </a:prstGeom>
        </p:spPr>
      </p:pic>
      <p:pic>
        <p:nvPicPr>
          <p:cNvPr id="63" name="Image 4" descr="preencoded.png">
            <a:extLst>
              <a:ext uri="{FF2B5EF4-FFF2-40B4-BE49-F238E27FC236}">
                <a16:creationId xmlns:a16="http://schemas.microsoft.com/office/drawing/2014/main" id="{AB9EA402-759B-1E42-9B02-16DB8C84FD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88185" y="3957089"/>
            <a:ext cx="187523" cy="214313"/>
          </a:xfrm>
          <a:prstGeom prst="rect">
            <a:avLst/>
          </a:prstGeom>
        </p:spPr>
      </p:pic>
      <p:pic>
        <p:nvPicPr>
          <p:cNvPr id="64" name="Image 5" descr="preencoded.png">
            <a:extLst>
              <a:ext uri="{FF2B5EF4-FFF2-40B4-BE49-F238E27FC236}">
                <a16:creationId xmlns:a16="http://schemas.microsoft.com/office/drawing/2014/main" id="{D2643DDF-A9E3-F914-2B65-EE5779E5E4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9886" y="3952575"/>
            <a:ext cx="160734" cy="214313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361FD2E2-E79D-692D-0D3B-542F5F10E960}"/>
              </a:ext>
            </a:extLst>
          </p:cNvPr>
          <p:cNvSpPr txBox="1"/>
          <p:nvPr/>
        </p:nvSpPr>
        <p:spPr>
          <a:xfrm>
            <a:off x="8704659" y="151002"/>
            <a:ext cx="3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35"/>
            <a:ext cx="9144000" cy="616647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51435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457200" y="506626"/>
            <a:ext cx="8301038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DDR5: A Nova Geração de Memória RAM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57200" y="1085850"/>
            <a:ext cx="8301038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20" dirty="0">
                <a:solidFill>
                  <a:srgbClr val="80ED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Tecnologia de Ponta para Computação Moderna</a:t>
            </a:r>
            <a:endParaRPr lang="en-US" sz="1620" dirty="0"/>
          </a:p>
        </p:txBody>
      </p:sp>
      <p:sp>
        <p:nvSpPr>
          <p:cNvPr id="6" name="Shape 3"/>
          <p:cNvSpPr/>
          <p:nvPr/>
        </p:nvSpPr>
        <p:spPr>
          <a:xfrm>
            <a:off x="457200" y="1994529"/>
            <a:ext cx="3886200" cy="1600200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457200" y="1994529"/>
            <a:ext cx="35719" cy="160020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628650" y="2165979"/>
            <a:ext cx="3614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que é DDR5?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628650" y="2339572"/>
            <a:ext cx="3614738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DDR (Double Data Rate) é um tipo de memória RAM volátil que permite a transferência de dados duas vezes por ciclo de clock, dobrando a eficiência em relação às tecnologias anteriores.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90838" y="3059484"/>
            <a:ext cx="3614738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DDR5 é a mais recente evolução desta tecnologia, lançada em 2020 e consolidada no mercado em 2024-2025.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457200" y="3766179"/>
            <a:ext cx="3886200" cy="1571625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457200" y="3766179"/>
            <a:ext cx="35719" cy="1571625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28650" y="3937629"/>
            <a:ext cx="3614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Principais Características</a:t>
            </a:r>
            <a:endParaRPr lang="en-US" sz="1125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223379"/>
            <a:ext cx="192881" cy="1714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78680" y="4216771"/>
            <a:ext cx="2225167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Velocidade: 4800-8800 MT/s</a:t>
            </a:r>
            <a:endParaRPr lang="en-US" sz="12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480554"/>
            <a:ext cx="128588" cy="17145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14388" y="4473946"/>
            <a:ext cx="296065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Menor consumo: tensões reduzidas (1.1V)</a:t>
            </a:r>
            <a:endParaRPr lang="en-US" sz="12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737729"/>
            <a:ext cx="171450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57250" y="4731121"/>
            <a:ext cx="2917796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Maior densidade: até 32 GB por chip</a:t>
            </a:r>
            <a:endParaRPr lang="en-US" sz="12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4994904"/>
            <a:ext cx="171450" cy="17145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57250" y="4988296"/>
            <a:ext cx="2917796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On-Die ECC: correção de erros interna</a:t>
            </a:r>
            <a:endParaRPr lang="en-US" sz="1200" dirty="0"/>
          </a:p>
        </p:txBody>
      </p:sp>
      <p:sp>
        <p:nvSpPr>
          <p:cNvPr id="23" name="Text 15"/>
          <p:cNvSpPr/>
          <p:nvPr/>
        </p:nvSpPr>
        <p:spPr>
          <a:xfrm>
            <a:off x="4800600" y="2952863"/>
            <a:ext cx="3643313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Figura 1: Módulos de memória DDR5 SDRAM (Fonte: Micron)</a:t>
            </a:r>
            <a:endParaRPr lang="en-US" sz="1200" dirty="0"/>
          </a:p>
        </p:txBody>
      </p:sp>
      <p:sp>
        <p:nvSpPr>
          <p:cNvPr id="24" name="Shape 16"/>
          <p:cNvSpPr/>
          <p:nvPr/>
        </p:nvSpPr>
        <p:spPr>
          <a:xfrm>
            <a:off x="4800600" y="3430958"/>
            <a:ext cx="3886200" cy="1571625"/>
          </a:xfrm>
          <a:prstGeom prst="rect">
            <a:avLst/>
          </a:prstGeom>
          <a:solidFill>
            <a:srgbClr val="064E3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17"/>
          <p:cNvSpPr/>
          <p:nvPr/>
        </p:nvSpPr>
        <p:spPr>
          <a:xfrm>
            <a:off x="4967793" y="3470122"/>
            <a:ext cx="3614738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Aplicações</a:t>
            </a:r>
            <a:endParaRPr lang="en-US" sz="1400"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3088" y="3498669"/>
            <a:ext cx="214313" cy="17145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4722477" y="3720830"/>
            <a:ext cx="199920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Jogos de Alta Performance</a:t>
            </a:r>
            <a:endParaRPr lang="en-US" sz="1200" dirty="0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8539" y="3514116"/>
            <a:ext cx="228600" cy="17145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7039870" y="3749047"/>
            <a:ext cx="17859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Inteligência Artificial</a:t>
            </a:r>
            <a:endParaRPr lang="en-US" sz="1200" dirty="0"/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8836" y="4191874"/>
            <a:ext cx="171450" cy="17145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4661592" y="4378221"/>
            <a:ext cx="17859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Centers</a:t>
            </a:r>
            <a:endParaRPr lang="en-US" sz="1200" dirty="0"/>
          </a:p>
        </p:txBody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89" y="4020424"/>
            <a:ext cx="171450" cy="171450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7084870" y="4378221"/>
            <a:ext cx="17859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Edição Profissional</a:t>
            </a:r>
            <a:endParaRPr lang="en-US" sz="120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DC3BB5D-1FA0-58DD-6316-269190AF31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8110" y="2013446"/>
            <a:ext cx="4048690" cy="952633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A2A3552D-D9B9-E99F-D868-8AE44BE386E1}"/>
              </a:ext>
            </a:extLst>
          </p:cNvPr>
          <p:cNvSpPr txBox="1"/>
          <p:nvPr/>
        </p:nvSpPr>
        <p:spPr>
          <a:xfrm>
            <a:off x="8704659" y="151002"/>
            <a:ext cx="3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379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51435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457200" y="506626"/>
            <a:ext cx="8301038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DDR5 vs. DDR4: Avanços Tecnológicos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57200" y="1085850"/>
            <a:ext cx="8301038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20" dirty="0">
                <a:solidFill>
                  <a:srgbClr val="80ED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Comparativo entre gerações</a:t>
            </a:r>
            <a:endParaRPr lang="en-US" sz="1620" dirty="0"/>
          </a:p>
        </p:txBody>
      </p:sp>
      <p:sp>
        <p:nvSpPr>
          <p:cNvPr id="6" name="Shape 3"/>
          <p:cNvSpPr/>
          <p:nvPr/>
        </p:nvSpPr>
        <p:spPr>
          <a:xfrm>
            <a:off x="475059" y="1580190"/>
            <a:ext cx="8229600" cy="314325"/>
          </a:xfrm>
          <a:prstGeom prst="rect">
            <a:avLst/>
          </a:prstGeom>
          <a:solidFill>
            <a:srgbClr val="4CC9F0">
              <a:alpha val="3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457200" y="1527629"/>
            <a:ext cx="1836307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Recurso/Opção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2480427" y="1527629"/>
            <a:ext cx="691471" cy="390876"/>
          </a:xfrm>
          <a:prstGeom prst="rect">
            <a:avLst/>
          </a:prstGeom>
          <a:noFill/>
          <a:ln/>
        </p:spPr>
        <p:txBody>
          <a:bodyPr wrap="non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DDR4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58818" y="1527629"/>
            <a:ext cx="2068283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DDR5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355664" y="1527629"/>
            <a:ext cx="3402574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Vantagem DDR5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457200" y="1880229"/>
            <a:ext cx="8229600" cy="3143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457200" y="1841954"/>
            <a:ext cx="1836307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Taxa de dados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2195092" y="1841954"/>
            <a:ext cx="1262141" cy="390876"/>
          </a:xfrm>
          <a:prstGeom prst="rect">
            <a:avLst/>
          </a:prstGeom>
          <a:noFill/>
          <a:ln/>
        </p:spPr>
        <p:txBody>
          <a:bodyPr wrap="non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600-3200MT/s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358818" y="1841954"/>
            <a:ext cx="2068283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57CC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4800-8800MT/s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355664" y="1841954"/>
            <a:ext cx="3402574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Aumenta o desempenho e a largura de banda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457200" y="2194554"/>
            <a:ext cx="8229600" cy="3143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457200" y="2156279"/>
            <a:ext cx="1836307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VDD/VDDQ/VPP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2328943" y="2156279"/>
            <a:ext cx="994439" cy="390876"/>
          </a:xfrm>
          <a:prstGeom prst="rect">
            <a:avLst/>
          </a:prstGeom>
          <a:noFill/>
          <a:ln/>
        </p:spPr>
        <p:txBody>
          <a:bodyPr wrap="non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1.2/1.2/2.5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3358818" y="2156279"/>
            <a:ext cx="2068283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57CC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1.1/1.1/1.8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5355664" y="2156279"/>
            <a:ext cx="3402574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15-20% menor consumo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457200" y="2508879"/>
            <a:ext cx="8229600" cy="3143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457200" y="2470604"/>
            <a:ext cx="1836307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VREF interno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2406688" y="2470604"/>
            <a:ext cx="838948" cy="390876"/>
          </a:xfrm>
          <a:prstGeom prst="rect">
            <a:avLst/>
          </a:prstGeom>
          <a:noFill/>
          <a:ln/>
        </p:spPr>
        <p:txBody>
          <a:bodyPr wrap="non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VREFDQ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3358818" y="2378271"/>
            <a:ext cx="2068283" cy="575542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57CC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VREFDQ, VREFCA, VREFCS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5355664" y="2378271"/>
            <a:ext cx="3402574" cy="575542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Melhora as margens de tensão, reduz custos de BOM</a:t>
            </a:r>
            <a:endParaRPr lang="en-US" sz="1200" dirty="0"/>
          </a:p>
        </p:txBody>
      </p:sp>
      <p:sp>
        <p:nvSpPr>
          <p:cNvPr id="26" name="Shape 23"/>
          <p:cNvSpPr/>
          <p:nvPr/>
        </p:nvSpPr>
        <p:spPr>
          <a:xfrm>
            <a:off x="457200" y="2823204"/>
            <a:ext cx="8229600" cy="3143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4"/>
          <p:cNvSpPr/>
          <p:nvPr/>
        </p:nvSpPr>
        <p:spPr>
          <a:xfrm>
            <a:off x="457200" y="2692596"/>
            <a:ext cx="1836307" cy="575542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r>
              <a:rPr lang="en-US" sz="1200" b="1" dirty="0" err="1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Densidades</a:t>
            </a: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do </a:t>
            </a:r>
            <a:r>
              <a:rPr lang="en-US" sz="1200" b="1" dirty="0" err="1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dispositivo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2337759" y="2784929"/>
            <a:ext cx="976806" cy="390876"/>
          </a:xfrm>
          <a:prstGeom prst="rect">
            <a:avLst/>
          </a:prstGeom>
          <a:noFill/>
          <a:ln/>
        </p:spPr>
        <p:txBody>
          <a:bodyPr wrap="non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2Gb-16Gb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3358818" y="2784929"/>
            <a:ext cx="2068283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57CC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16Gb, 24Gb, 32Gb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5355664" y="2784929"/>
            <a:ext cx="3402574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Permite dispositivos monolíticos maiores</a:t>
            </a:r>
            <a:endParaRPr lang="en-US" sz="1200" dirty="0"/>
          </a:p>
        </p:txBody>
      </p:sp>
      <p:sp>
        <p:nvSpPr>
          <p:cNvPr id="31" name="Shape 28"/>
          <p:cNvSpPr/>
          <p:nvPr/>
        </p:nvSpPr>
        <p:spPr>
          <a:xfrm>
            <a:off x="457200" y="3137529"/>
            <a:ext cx="8229600" cy="3143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9"/>
          <p:cNvSpPr/>
          <p:nvPr/>
        </p:nvSpPr>
        <p:spPr>
          <a:xfrm>
            <a:off x="457200" y="3099254"/>
            <a:ext cx="1836307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Pré-busca</a:t>
            </a:r>
            <a:endParaRPr lang="en-US" sz="1200" dirty="0"/>
          </a:p>
        </p:txBody>
      </p:sp>
      <p:sp>
        <p:nvSpPr>
          <p:cNvPr id="33" name="Text 30"/>
          <p:cNvSpPr/>
          <p:nvPr/>
        </p:nvSpPr>
        <p:spPr>
          <a:xfrm>
            <a:off x="2603858" y="3099254"/>
            <a:ext cx="444609" cy="390876"/>
          </a:xfrm>
          <a:prstGeom prst="rect">
            <a:avLst/>
          </a:prstGeom>
          <a:noFill/>
          <a:ln/>
        </p:spPr>
        <p:txBody>
          <a:bodyPr wrap="non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8n</a:t>
            </a:r>
            <a:endParaRPr lang="en-US" sz="1200" dirty="0"/>
          </a:p>
        </p:txBody>
      </p:sp>
      <p:sp>
        <p:nvSpPr>
          <p:cNvPr id="34" name="Text 31"/>
          <p:cNvSpPr/>
          <p:nvPr/>
        </p:nvSpPr>
        <p:spPr>
          <a:xfrm>
            <a:off x="3358818" y="3099254"/>
            <a:ext cx="2068283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57CC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16n</a:t>
            </a:r>
            <a:endParaRPr lang="en-US" sz="1200" dirty="0"/>
          </a:p>
        </p:txBody>
      </p:sp>
      <p:sp>
        <p:nvSpPr>
          <p:cNvPr id="35" name="Text 32"/>
          <p:cNvSpPr/>
          <p:nvPr/>
        </p:nvSpPr>
        <p:spPr>
          <a:xfrm>
            <a:off x="5355664" y="3099254"/>
            <a:ext cx="3402574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Mantém o clock do núcleo interno baixo</a:t>
            </a:r>
            <a:endParaRPr lang="en-US" sz="1200" dirty="0"/>
          </a:p>
        </p:txBody>
      </p:sp>
      <p:sp>
        <p:nvSpPr>
          <p:cNvPr id="36" name="Shape 33"/>
          <p:cNvSpPr/>
          <p:nvPr/>
        </p:nvSpPr>
        <p:spPr>
          <a:xfrm>
            <a:off x="457200" y="3451854"/>
            <a:ext cx="8229600" cy="3143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Text 34"/>
          <p:cNvSpPr/>
          <p:nvPr/>
        </p:nvSpPr>
        <p:spPr>
          <a:xfrm>
            <a:off x="457200" y="3413579"/>
            <a:ext cx="1836307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Subcanais</a:t>
            </a:r>
            <a:endParaRPr lang="en-US" sz="1200" dirty="0"/>
          </a:p>
        </p:txBody>
      </p:sp>
      <p:sp>
        <p:nvSpPr>
          <p:cNvPr id="38" name="Text 35"/>
          <p:cNvSpPr/>
          <p:nvPr/>
        </p:nvSpPr>
        <p:spPr>
          <a:xfrm>
            <a:off x="2179864" y="3413579"/>
            <a:ext cx="1292598" cy="390876"/>
          </a:xfrm>
          <a:prstGeom prst="rect">
            <a:avLst/>
          </a:prstGeom>
          <a:noFill/>
          <a:ln/>
        </p:spPr>
        <p:txBody>
          <a:bodyPr wrap="non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 canal (64-bit)</a:t>
            </a:r>
            <a:endParaRPr lang="en-US" sz="1200" dirty="0"/>
          </a:p>
        </p:txBody>
      </p:sp>
      <p:sp>
        <p:nvSpPr>
          <p:cNvPr id="39" name="Text 36"/>
          <p:cNvSpPr/>
          <p:nvPr/>
        </p:nvSpPr>
        <p:spPr>
          <a:xfrm>
            <a:off x="3358818" y="3413579"/>
            <a:ext cx="2068283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57CC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 subcanais (32-bit cada)</a:t>
            </a:r>
            <a:endParaRPr lang="en-US" sz="1200" dirty="0"/>
          </a:p>
        </p:txBody>
      </p:sp>
      <p:sp>
        <p:nvSpPr>
          <p:cNvPr id="40" name="Text 37"/>
          <p:cNvSpPr/>
          <p:nvPr/>
        </p:nvSpPr>
        <p:spPr>
          <a:xfrm>
            <a:off x="5355664" y="3413579"/>
            <a:ext cx="3402574" cy="39087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Latência 15-20% menor</a:t>
            </a:r>
            <a:endParaRPr lang="en-US" sz="1200" dirty="0"/>
          </a:p>
        </p:txBody>
      </p:sp>
      <p:sp>
        <p:nvSpPr>
          <p:cNvPr id="41" name="Shape 38"/>
          <p:cNvSpPr/>
          <p:nvPr/>
        </p:nvSpPr>
        <p:spPr>
          <a:xfrm>
            <a:off x="457201" y="3843337"/>
            <a:ext cx="3943350" cy="1685925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2" name="Shape 39"/>
          <p:cNvSpPr/>
          <p:nvPr/>
        </p:nvSpPr>
        <p:spPr>
          <a:xfrm>
            <a:off x="457200" y="3994779"/>
            <a:ext cx="35719" cy="1685925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3" name="Text 40"/>
          <p:cNvSpPr/>
          <p:nvPr/>
        </p:nvSpPr>
        <p:spPr>
          <a:xfrm>
            <a:off x="1631348" y="3823253"/>
            <a:ext cx="36718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Principal Diferença</a:t>
            </a:r>
            <a:endParaRPr lang="en-US" sz="1125" dirty="0"/>
          </a:p>
        </p:txBody>
      </p:sp>
      <p:sp>
        <p:nvSpPr>
          <p:cNvPr id="44" name="Text 41"/>
          <p:cNvSpPr/>
          <p:nvPr/>
        </p:nvSpPr>
        <p:spPr>
          <a:xfrm>
            <a:off x="628650" y="4072820"/>
            <a:ext cx="3671888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DDR5 dobra a eficiência e velocidade, crucial para CPUs modernas que exigem maior largura de banda e menor latência.</a:t>
            </a:r>
            <a:endParaRPr lang="en-US" sz="1200" dirty="0"/>
          </a:p>
        </p:txBody>
      </p:sp>
      <p:sp>
        <p:nvSpPr>
          <p:cNvPr id="45" name="Text 42"/>
          <p:cNvSpPr/>
          <p:nvPr/>
        </p:nvSpPr>
        <p:spPr>
          <a:xfrm>
            <a:off x="628650" y="4600014"/>
            <a:ext cx="3671888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divisão em subcanais independentes permite maior paralelismo e melhor aproveitamento dos recursos de memória.</a:t>
            </a:r>
            <a:endParaRPr lang="en-US" sz="1200" dirty="0"/>
          </a:p>
        </p:txBody>
      </p:sp>
      <p:sp>
        <p:nvSpPr>
          <p:cNvPr id="46" name="Shape 43"/>
          <p:cNvSpPr/>
          <p:nvPr/>
        </p:nvSpPr>
        <p:spPr>
          <a:xfrm>
            <a:off x="4728402" y="3827438"/>
            <a:ext cx="3943350" cy="1685925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7" name="Shape 44"/>
          <p:cNvSpPr/>
          <p:nvPr/>
        </p:nvSpPr>
        <p:spPr>
          <a:xfrm>
            <a:off x="4743450" y="3994779"/>
            <a:ext cx="35719" cy="1685925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8" name="Text 45"/>
          <p:cNvSpPr/>
          <p:nvPr/>
        </p:nvSpPr>
        <p:spPr>
          <a:xfrm>
            <a:off x="5303236" y="3837616"/>
            <a:ext cx="36718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Compatibilidade com CPUs Modernas</a:t>
            </a:r>
            <a:endParaRPr lang="en-US" sz="1125" dirty="0"/>
          </a:p>
        </p:txBody>
      </p:sp>
      <p:pic>
        <p:nvPicPr>
          <p:cNvPr id="4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497" y="4044785"/>
            <a:ext cx="285750" cy="285750"/>
          </a:xfrm>
          <a:prstGeom prst="rect">
            <a:avLst/>
          </a:prstGeom>
        </p:spPr>
      </p:pic>
      <p:sp>
        <p:nvSpPr>
          <p:cNvPr id="50" name="Text 46"/>
          <p:cNvSpPr/>
          <p:nvPr/>
        </p:nvSpPr>
        <p:spPr>
          <a:xfrm>
            <a:off x="5270962" y="4359646"/>
            <a:ext cx="118769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Intel Arrow Lake</a:t>
            </a:r>
            <a:endParaRPr lang="en-US" sz="1200" dirty="0"/>
          </a:p>
        </p:txBody>
      </p:sp>
      <p:pic>
        <p:nvPicPr>
          <p:cNvPr id="5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949" y="4037641"/>
            <a:ext cx="285750" cy="285750"/>
          </a:xfrm>
          <a:prstGeom prst="rect">
            <a:avLst/>
          </a:prstGeom>
        </p:spPr>
      </p:pic>
      <p:sp>
        <p:nvSpPr>
          <p:cNvPr id="52" name="Text 47"/>
          <p:cNvSpPr/>
          <p:nvPr/>
        </p:nvSpPr>
        <p:spPr>
          <a:xfrm>
            <a:off x="7283264" y="4356939"/>
            <a:ext cx="81111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AMD Zen 5</a:t>
            </a:r>
            <a:endParaRPr lang="en-US" sz="1200" dirty="0"/>
          </a:p>
        </p:txBody>
      </p:sp>
      <p:sp>
        <p:nvSpPr>
          <p:cNvPr id="53" name="Text 48"/>
          <p:cNvSpPr/>
          <p:nvPr/>
        </p:nvSpPr>
        <p:spPr>
          <a:xfrm>
            <a:off x="4982551" y="4603919"/>
            <a:ext cx="3671888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As arquiteturas mais recentes de processadores são otimizadas para aproveitar ao máximo o desempenho da DDR5.</a:t>
            </a:r>
            <a:endParaRPr lang="en-US" sz="1200" dirty="0"/>
          </a:p>
        </p:txBody>
      </p:sp>
      <p:sp>
        <p:nvSpPr>
          <p:cNvPr id="55" name="Text 13">
            <a:extLst>
              <a:ext uri="{FF2B5EF4-FFF2-40B4-BE49-F238E27FC236}">
                <a16:creationId xmlns:a16="http://schemas.microsoft.com/office/drawing/2014/main" id="{B1C7586C-31AD-601C-2574-7C16B1EA8972}"/>
              </a:ext>
            </a:extLst>
          </p:cNvPr>
          <p:cNvSpPr/>
          <p:nvPr/>
        </p:nvSpPr>
        <p:spPr>
          <a:xfrm>
            <a:off x="8228865" y="4997436"/>
            <a:ext cx="25648" cy="1212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FFFF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788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705E3FDF-228A-55F6-515E-1515F3E33E61}"/>
              </a:ext>
            </a:extLst>
          </p:cNvPr>
          <p:cNvSpPr txBox="1"/>
          <p:nvPr/>
        </p:nvSpPr>
        <p:spPr>
          <a:xfrm>
            <a:off x="8704659" y="151002"/>
            <a:ext cx="3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505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51435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457200" y="506626"/>
            <a:ext cx="8301038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MRAM: Memórias Magnetorresistivas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57200" y="1085850"/>
            <a:ext cx="8301038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20" dirty="0">
                <a:solidFill>
                  <a:srgbClr val="80ED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Tecnologia de Memória Não-Volátil</a:t>
            </a:r>
            <a:endParaRPr lang="en-US" sz="1620" dirty="0"/>
          </a:p>
        </p:txBody>
      </p:sp>
      <p:sp>
        <p:nvSpPr>
          <p:cNvPr id="6" name="Shape 3"/>
          <p:cNvSpPr/>
          <p:nvPr/>
        </p:nvSpPr>
        <p:spPr>
          <a:xfrm>
            <a:off x="457200" y="1623054"/>
            <a:ext cx="3886200" cy="1943100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457200" y="1623054"/>
            <a:ext cx="35719" cy="194310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628650" y="1845046"/>
            <a:ext cx="36147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que é MRAM?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28650" y="2010960"/>
            <a:ext cx="3614738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As memórias MRAM (Magnetoresistive Random Access Memory) são um tipo de memória não volátil que armazena dados usando estados magnéticos, em vez de cargas elétricas como a RAM tradicional</a:t>
            </a:r>
            <a:r>
              <a:rPr lang="en-US" sz="9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.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628650" y="2756833"/>
            <a:ext cx="3614738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 campos magnéticos para representar dados, oferecendo vantagens como alta durabilidade, baixo consumo de energia e não volatilidade (retenção de dados sem energia).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457200" y="3609017"/>
            <a:ext cx="35719" cy="200025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54225" y="3571718"/>
            <a:ext cx="3614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Tipos de MRAM</a:t>
            </a:r>
            <a:endParaRPr lang="en-US" sz="1125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00" y="3960445"/>
            <a:ext cx="171450" cy="1714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59402" y="3778567"/>
            <a:ext cx="71264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STT-MRAM: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789956" y="3933169"/>
            <a:ext cx="314553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Spin-Transfer Torque MRAM. Mais eficiente em energia e mais fácil de fabricar em escala.</a:t>
            </a:r>
            <a:endParaRPr lang="en-US" sz="12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7" y="4265887"/>
            <a:ext cx="171450" cy="17145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89956" y="4290778"/>
            <a:ext cx="73173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SOT-MRAM:</a:t>
            </a:r>
            <a:endParaRPr lang="en-US" sz="900" dirty="0"/>
          </a:p>
        </p:txBody>
      </p:sp>
      <p:sp>
        <p:nvSpPr>
          <p:cNvPr id="19" name="Text 14"/>
          <p:cNvSpPr/>
          <p:nvPr/>
        </p:nvSpPr>
        <p:spPr>
          <a:xfrm>
            <a:off x="824871" y="4499976"/>
            <a:ext cx="3397659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Spin-Orbit Torque MRAM. Separa as rotas de leitura e escrita, reduzindo o desgaste e aumentando a velocidade.</a:t>
            </a:r>
            <a:endParaRPr lang="en-US" sz="12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71" y="4540650"/>
            <a:ext cx="171450" cy="17145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4925601" y="4002257"/>
            <a:ext cx="3957638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Figura 2: Memória MRAM comercializada (Fonte: www.nextplatform.com)</a:t>
            </a:r>
            <a:endParaRPr lang="en-US" sz="900" dirty="0"/>
          </a:p>
        </p:txBody>
      </p:sp>
      <p:sp>
        <p:nvSpPr>
          <p:cNvPr id="25" name="Shape 18"/>
          <p:cNvSpPr/>
          <p:nvPr/>
        </p:nvSpPr>
        <p:spPr>
          <a:xfrm>
            <a:off x="4800600" y="4194804"/>
            <a:ext cx="3886200" cy="1457325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9"/>
          <p:cNvSpPr/>
          <p:nvPr/>
        </p:nvSpPr>
        <p:spPr>
          <a:xfrm>
            <a:off x="4800600" y="4194804"/>
            <a:ext cx="35719" cy="1457325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0"/>
          <p:cNvSpPr/>
          <p:nvPr/>
        </p:nvSpPr>
        <p:spPr>
          <a:xfrm>
            <a:off x="5819468" y="4206355"/>
            <a:ext cx="3614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Vantagens da MRAM</a:t>
            </a:r>
            <a:endParaRPr lang="en-US" sz="1125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704" y="4403048"/>
            <a:ext cx="128588" cy="17145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157788" y="4389832"/>
            <a:ext cx="153300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Velocidade de acesso rápida</a:t>
            </a:r>
            <a:endParaRPr lang="en-US" sz="1200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288" y="4420667"/>
            <a:ext cx="192881" cy="17145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7050881" y="4367957"/>
            <a:ext cx="1424843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Baixo consumo de energia</a:t>
            </a:r>
            <a:endParaRPr lang="en-US" sz="1200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4499" y="4780591"/>
            <a:ext cx="214313" cy="17145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129332" y="4761329"/>
            <a:ext cx="1316627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Alta durabilidade (ciclos)</a:t>
            </a:r>
            <a:endParaRPr lang="en-US" sz="1200" dirty="0"/>
          </a:p>
        </p:txBody>
      </p:sp>
      <p:pic>
        <p:nvPicPr>
          <p:cNvPr id="34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606" y="4783595"/>
            <a:ext cx="150019" cy="171450"/>
          </a:xfrm>
          <a:prstGeom prst="rect">
            <a:avLst/>
          </a:prstGeom>
        </p:spPr>
      </p:pic>
      <p:sp>
        <p:nvSpPr>
          <p:cNvPr id="35" name="Text 24"/>
          <p:cNvSpPr/>
          <p:nvPr/>
        </p:nvSpPr>
        <p:spPr>
          <a:xfrm>
            <a:off x="7004447" y="4737289"/>
            <a:ext cx="1578769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 err="1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Retenção</a:t>
            </a: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 dados </a:t>
            </a:r>
            <a:r>
              <a:rPr lang="en-US" sz="1200" dirty="0" err="1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</a:t>
            </a: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energia</a:t>
            </a:r>
            <a:endParaRPr lang="en-US" sz="12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F48D7B8-6130-4FC6-B39C-8402A91BE493}"/>
              </a:ext>
            </a:extLst>
          </p:cNvPr>
          <p:cNvSpPr txBox="1"/>
          <p:nvPr/>
        </p:nvSpPr>
        <p:spPr>
          <a:xfrm>
            <a:off x="5296624" y="2486200"/>
            <a:ext cx="35085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975" algn="ctr" rtl="0"/>
            <a:r>
              <a:rPr lang="pt-BR" sz="9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Figura 1 - Células das memórias STT-RAM e SOT-RAM</a:t>
            </a:r>
            <a:endParaRPr lang="pt-BR" sz="900" b="0" dirty="0">
              <a:solidFill>
                <a:schemeClr val="bg1"/>
              </a:solidFill>
              <a:effectLst/>
            </a:endParaRPr>
          </a:p>
          <a:p>
            <a:br>
              <a:rPr lang="pt-BR" sz="900" dirty="0"/>
            </a:br>
            <a:endParaRPr lang="pt-BR" sz="900" dirty="0">
              <a:solidFill>
                <a:schemeClr val="bg1"/>
              </a:solidFill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F64F1CE5-A6A6-98AA-8ACA-1667F2B041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165" y="2755990"/>
            <a:ext cx="2371408" cy="119221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9EF8285-D582-4DB5-3F4B-C97D17D3C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6195" y="1072020"/>
            <a:ext cx="2156450" cy="1367748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5E1D0964-3566-742F-BBC4-792EC417D2CD}"/>
              </a:ext>
            </a:extLst>
          </p:cNvPr>
          <p:cNvSpPr txBox="1"/>
          <p:nvPr/>
        </p:nvSpPr>
        <p:spPr>
          <a:xfrm>
            <a:off x="8704659" y="151002"/>
            <a:ext cx="3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0935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51435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457200" y="506626"/>
            <a:ext cx="8301038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SOT-MRAM: A Próxima Evolução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57200" y="1085850"/>
            <a:ext cx="8301038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20" dirty="0">
                <a:solidFill>
                  <a:srgbClr val="80ED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Comparativo entre tecnologias de memória magnetorresistiva</a:t>
            </a:r>
            <a:endParaRPr lang="en-US" sz="1620" dirty="0"/>
          </a:p>
        </p:txBody>
      </p:sp>
      <p:sp>
        <p:nvSpPr>
          <p:cNvPr id="6" name="Shape 3"/>
          <p:cNvSpPr/>
          <p:nvPr/>
        </p:nvSpPr>
        <p:spPr>
          <a:xfrm>
            <a:off x="457200" y="2120271"/>
            <a:ext cx="3886200" cy="1771650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457200" y="2120271"/>
            <a:ext cx="35719" cy="177165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628650" y="2291721"/>
            <a:ext cx="3614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STT-MRAM vs SOT-MRAM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628650" y="2465314"/>
            <a:ext cx="3614738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STT-MRAM (Spin-Transfer Torque) permite densidades mais altas e baixo consumo de energia em comparação com dispositivos comuns (Toggle MRAM).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28650" y="3186297"/>
            <a:ext cx="3614738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SOT-MRAM (Spin-Orbit Torque) tem o potencial de desafiar a STT-MRAM, pois é uma tecnologia de memória mais rápida, densa e muito mais eficiente.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475059" y="3966204"/>
            <a:ext cx="1885950" cy="1234418"/>
          </a:xfrm>
          <a:prstGeom prst="rect">
            <a:avLst/>
          </a:prstGeom>
          <a:solidFill>
            <a:srgbClr val="134074">
              <a:alpha val="5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967109" y="3893818"/>
            <a:ext cx="1728788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80" b="1" dirty="0">
                <a:solidFill>
                  <a:srgbClr val="57CC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STT-MRAM</a:t>
            </a:r>
            <a:endParaRPr lang="en-US" sz="1080" dirty="0"/>
          </a:p>
        </p:txBody>
      </p:sp>
      <p:sp>
        <p:nvSpPr>
          <p:cNvPr id="13" name="Text 10"/>
          <p:cNvSpPr/>
          <p:nvPr/>
        </p:nvSpPr>
        <p:spPr>
          <a:xfrm>
            <a:off x="507206" y="4027285"/>
            <a:ext cx="172878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Mais eficiente em energia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92919" y="4330201"/>
            <a:ext cx="172878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Mais fácil de fabricar em escala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07206" y="4676958"/>
            <a:ext cx="172878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Densidades mais altas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07206" y="4873576"/>
            <a:ext cx="172878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Custo reduzido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2457450" y="3966204"/>
            <a:ext cx="1885950" cy="1402750"/>
          </a:xfrm>
          <a:prstGeom prst="rect">
            <a:avLst/>
          </a:prstGeom>
          <a:solidFill>
            <a:srgbClr val="134074">
              <a:alpha val="5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2836068" y="3898470"/>
            <a:ext cx="1728788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80" b="1" dirty="0">
                <a:solidFill>
                  <a:srgbClr val="57CC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SOT-MRAM</a:t>
            </a:r>
            <a:endParaRPr lang="en-US" sz="1080" dirty="0"/>
          </a:p>
        </p:txBody>
      </p:sp>
      <p:sp>
        <p:nvSpPr>
          <p:cNvPr id="19" name="Text 16"/>
          <p:cNvSpPr/>
          <p:nvPr/>
        </p:nvSpPr>
        <p:spPr>
          <a:xfrm>
            <a:off x="2555726" y="4088028"/>
            <a:ext cx="172878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Separa rotas de leitura/escrita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2536031" y="4440538"/>
            <a:ext cx="172878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</a:t>
            </a: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Reduz desgaste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2530624" y="4613937"/>
            <a:ext cx="172878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Aumenta velocidade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2546648" y="4768957"/>
            <a:ext cx="172878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Latência e corrente menores</a:t>
            </a:r>
            <a:endParaRPr lang="en-US" sz="1200" dirty="0"/>
          </a:p>
        </p:txBody>
      </p:sp>
      <p:sp>
        <p:nvSpPr>
          <p:cNvPr id="25" name="Shape 21"/>
          <p:cNvSpPr/>
          <p:nvPr/>
        </p:nvSpPr>
        <p:spPr>
          <a:xfrm>
            <a:off x="4872038" y="2080254"/>
            <a:ext cx="3886200" cy="1771650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22"/>
          <p:cNvSpPr/>
          <p:nvPr/>
        </p:nvSpPr>
        <p:spPr>
          <a:xfrm>
            <a:off x="4879961" y="2080254"/>
            <a:ext cx="35719" cy="177165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3"/>
          <p:cNvSpPr/>
          <p:nvPr/>
        </p:nvSpPr>
        <p:spPr>
          <a:xfrm>
            <a:off x="5986462" y="2056557"/>
            <a:ext cx="3614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Aplicações Futuras</a:t>
            </a:r>
            <a:endParaRPr lang="en-US" sz="1125" dirty="0"/>
          </a:p>
        </p:txBody>
      </p:sp>
      <p:sp>
        <p:nvSpPr>
          <p:cNvPr id="28" name="Text 24"/>
          <p:cNvSpPr/>
          <p:nvPr/>
        </p:nvSpPr>
        <p:spPr>
          <a:xfrm>
            <a:off x="5007769" y="2219580"/>
            <a:ext cx="3614738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Os avanços em isolantes topológicos aumentam a eficiência energética da escrita nas células de memória MRAM, permitindo a criação de dispositivos com arquitetura 3D.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5029590" y="2959684"/>
            <a:ext cx="3614738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Isso viabiliza maior capacidade de processamento e armazenamento com baixo consumo de energia, promissor para computação de tipo cerebral e uso em chips para robôs.</a:t>
            </a:r>
            <a:endParaRPr lang="en-US" sz="12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4FE560E-2270-B419-FC17-03B895FA59D9}"/>
              </a:ext>
            </a:extLst>
          </p:cNvPr>
          <p:cNvSpPr txBox="1"/>
          <p:nvPr/>
        </p:nvSpPr>
        <p:spPr>
          <a:xfrm>
            <a:off x="8704659" y="151002"/>
            <a:ext cx="3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2357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51435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457200" y="506626"/>
            <a:ext cx="8301038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LPDDR5X: Potência e Eficiência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57200" y="1085850"/>
            <a:ext cx="8301038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20" dirty="0">
                <a:solidFill>
                  <a:srgbClr val="80ED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a Era Móvel e da IA</a:t>
            </a:r>
            <a:endParaRPr lang="en-US" sz="1620" dirty="0"/>
          </a:p>
        </p:txBody>
      </p:sp>
      <p:sp>
        <p:nvSpPr>
          <p:cNvPr id="6" name="Shape 3"/>
          <p:cNvSpPr/>
          <p:nvPr/>
        </p:nvSpPr>
        <p:spPr>
          <a:xfrm>
            <a:off x="457200" y="1794504"/>
            <a:ext cx="3886200" cy="1943100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457200" y="1794504"/>
            <a:ext cx="35719" cy="194310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628650" y="2051679"/>
            <a:ext cx="3614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que é LPDDR?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628650" y="2337429"/>
            <a:ext cx="36147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família de memórias Low Power Double Data Rate (LPDDR) sempre se destacou por seu foco incansável na eficiência energética, tornando-se a espinha dorsal da computação móvel moderna.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628650" y="2966079"/>
            <a:ext cx="36147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Projetada especificamente para dispositivos onde a vida útil da bateria e o espaço físico são cruciais, como smartphones, tablets, laptops ultrafinos e wearables.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457200" y="3823329"/>
            <a:ext cx="3886200" cy="1285875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457200" y="3823329"/>
            <a:ext cx="35719" cy="1285875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28650" y="3994779"/>
            <a:ext cx="3614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Evolução da Velocidade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691409" y="4394829"/>
            <a:ext cx="79557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LPDDR5</a:t>
            </a:r>
            <a:endParaRPr lang="en-US" sz="1125" dirty="0"/>
          </a:p>
        </p:txBody>
      </p:sp>
      <p:sp>
        <p:nvSpPr>
          <p:cNvPr id="15" name="Text 12"/>
          <p:cNvSpPr/>
          <p:nvPr/>
        </p:nvSpPr>
        <p:spPr>
          <a:xfrm>
            <a:off x="691409" y="4594854"/>
            <a:ext cx="795579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6.4 Gbps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541069" y="4437692"/>
            <a:ext cx="3000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57CC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→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895187" y="4394829"/>
            <a:ext cx="98628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LPDDR5X</a:t>
            </a:r>
            <a:endParaRPr lang="en-US" sz="1125" dirty="0"/>
          </a:p>
        </p:txBody>
      </p:sp>
      <p:sp>
        <p:nvSpPr>
          <p:cNvPr id="18" name="Text 15"/>
          <p:cNvSpPr/>
          <p:nvPr/>
        </p:nvSpPr>
        <p:spPr>
          <a:xfrm>
            <a:off x="1895187" y="4594854"/>
            <a:ext cx="98628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6EE7B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8.533 Gbps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2935551" y="4437692"/>
            <a:ext cx="3000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57CC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→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3289669" y="4394829"/>
            <a:ext cx="89093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LPDDR5X+</a:t>
            </a:r>
            <a:endParaRPr lang="en-US" sz="1125" dirty="0"/>
          </a:p>
        </p:txBody>
      </p:sp>
      <p:sp>
        <p:nvSpPr>
          <p:cNvPr id="21" name="Text 18"/>
          <p:cNvSpPr/>
          <p:nvPr/>
        </p:nvSpPr>
        <p:spPr>
          <a:xfrm>
            <a:off x="3289669" y="4594854"/>
            <a:ext cx="89093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CD34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10.7 Gbps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4955666" y="3296548"/>
            <a:ext cx="3957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Chip de memória LPDDR5X da Samsung, destacando a tecnologia avançada para dispositivos móveis (Fonte: Samsung Semiconductor)</a:t>
            </a:r>
            <a:endParaRPr lang="en-US" sz="788" dirty="0"/>
          </a:p>
        </p:txBody>
      </p:sp>
      <p:sp>
        <p:nvSpPr>
          <p:cNvPr id="24" name="Shape 20"/>
          <p:cNvSpPr/>
          <p:nvPr/>
        </p:nvSpPr>
        <p:spPr>
          <a:xfrm>
            <a:off x="5060467" y="3668023"/>
            <a:ext cx="3886200" cy="1085850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21"/>
          <p:cNvSpPr/>
          <p:nvPr/>
        </p:nvSpPr>
        <p:spPr>
          <a:xfrm>
            <a:off x="5036344" y="3682488"/>
            <a:ext cx="35719" cy="108585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22"/>
          <p:cNvSpPr/>
          <p:nvPr/>
        </p:nvSpPr>
        <p:spPr>
          <a:xfrm>
            <a:off x="6121669" y="3670784"/>
            <a:ext cx="3614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Aplicações Principais</a:t>
            </a:r>
            <a:endParaRPr lang="en-US" sz="1125" dirty="0"/>
          </a:p>
        </p:txBody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156" y="3923341"/>
            <a:ext cx="128588" cy="171450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5472498" y="3898897"/>
            <a:ext cx="12276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Smartphones premium</a:t>
            </a:r>
            <a:endParaRPr lang="en-US" sz="90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049" y="3898897"/>
            <a:ext cx="214313" cy="171450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7341539" y="3889130"/>
            <a:ext cx="9737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Laptops ultrafinos</a:t>
            </a:r>
            <a:endParaRPr lang="en-US" sz="900" dirty="0"/>
          </a:p>
        </p:txBody>
      </p:sp>
      <p:sp>
        <p:nvSpPr>
          <p:cNvPr id="31" name="Text 25"/>
          <p:cNvSpPr/>
          <p:nvPr/>
        </p:nvSpPr>
        <p:spPr>
          <a:xfrm>
            <a:off x="5501318" y="4194586"/>
            <a:ext cx="150119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Tablets de alto desempenho</a:t>
            </a:r>
            <a:endParaRPr lang="en-US" sz="900" dirty="0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480" y="4162494"/>
            <a:ext cx="171450" cy="17145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7285900" y="4162494"/>
            <a:ext cx="1500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IA no dispositivo (on-device)</a:t>
            </a:r>
            <a:endParaRPr lang="en-US" sz="9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F1418E4A-AFAB-F715-D283-8DEF9AAB6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660" y="1614336"/>
            <a:ext cx="2718692" cy="165363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95C72EA-9014-701B-9EA3-0BBD90BD6AE5}"/>
              </a:ext>
            </a:extLst>
          </p:cNvPr>
          <p:cNvSpPr txBox="1"/>
          <p:nvPr/>
        </p:nvSpPr>
        <p:spPr>
          <a:xfrm>
            <a:off x="8704659" y="151002"/>
            <a:ext cx="3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8072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514350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523979" y="496579"/>
            <a:ext cx="8301038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LPDDR5X: </a:t>
            </a:r>
            <a:r>
              <a:rPr lang="en-US" sz="2700" b="1" dirty="0" err="1">
                <a:solidFill>
                  <a:schemeClr val="bg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Potência</a:t>
            </a:r>
            <a:r>
              <a:rPr lang="en-US" sz="2700" b="1" dirty="0">
                <a:solidFill>
                  <a:schemeClr val="bg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 </a:t>
            </a:r>
            <a:r>
              <a:rPr lang="en-US" sz="2700" b="1" dirty="0" err="1">
                <a:solidFill>
                  <a:schemeClr val="bg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Eficiência</a:t>
            </a:r>
            <a:endParaRPr lang="en-US" sz="2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1564593" y="2151692"/>
            <a:ext cx="1671386" cy="314325"/>
          </a:xfrm>
          <a:prstGeom prst="round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893" y="2232059"/>
            <a:ext cx="107156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43199" y="2228487"/>
            <a:ext cx="1349918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25% Mais </a:t>
            </a:r>
            <a:r>
              <a:rPr lang="en-US" sz="1125" b="1" dirty="0" err="1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Eficiente</a:t>
            </a:r>
            <a:endParaRPr lang="en-US" sz="1125" dirty="0"/>
          </a:p>
        </p:txBody>
      </p:sp>
      <p:sp>
        <p:nvSpPr>
          <p:cNvPr id="9" name="Shape 5"/>
          <p:cNvSpPr/>
          <p:nvPr/>
        </p:nvSpPr>
        <p:spPr>
          <a:xfrm>
            <a:off x="457199" y="2708905"/>
            <a:ext cx="4012303" cy="1957388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457200" y="2751767"/>
            <a:ext cx="35719" cy="1914525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628650" y="2930896"/>
            <a:ext cx="36147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Avanços Tecnológicos</a:t>
            </a:r>
            <a:endParaRPr lang="en-US" sz="12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294692"/>
            <a:ext cx="171450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57250" y="3135028"/>
            <a:ext cx="2204732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Processos avançados: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857250" y="3338089"/>
            <a:ext cx="301935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Fabricação em nós de 12nm e 1-gamma</a:t>
            </a:r>
            <a:endParaRPr lang="en-US" sz="12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3723317"/>
            <a:ext cx="192881" cy="1714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78681" y="3507555"/>
            <a:ext cx="50347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FDVFS: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866238" y="3667238"/>
            <a:ext cx="342900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Full Dynamic Voltage Frequency Scaling para otimização de energia</a:t>
            </a:r>
            <a:endParaRPr lang="en-US" sz="12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4066217"/>
            <a:ext cx="192881" cy="17145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78681" y="4059609"/>
            <a:ext cx="86254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Capacidade</a:t>
            </a: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900" dirty="0"/>
          </a:p>
        </p:txBody>
      </p:sp>
      <p:sp>
        <p:nvSpPr>
          <p:cNvPr id="20" name="Text 13"/>
          <p:cNvSpPr/>
          <p:nvPr/>
        </p:nvSpPr>
        <p:spPr>
          <a:xfrm>
            <a:off x="1786049" y="4097141"/>
            <a:ext cx="255735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Até 32GB em dispositivos compactos</a:t>
            </a:r>
            <a:endParaRPr lang="en-US" sz="12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4323392"/>
            <a:ext cx="171450" cy="1714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857250" y="4316784"/>
            <a:ext cx="90050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Certificação:</a:t>
            </a:r>
            <a:endParaRPr lang="en-US" sz="1200" dirty="0"/>
          </a:p>
        </p:txBody>
      </p:sp>
      <p:sp>
        <p:nvSpPr>
          <p:cNvPr id="23" name="Text 15"/>
          <p:cNvSpPr/>
          <p:nvPr/>
        </p:nvSpPr>
        <p:spPr>
          <a:xfrm>
            <a:off x="1767966" y="4316785"/>
            <a:ext cx="2768315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AEC-Q100 para aplicações automotivas</a:t>
            </a:r>
            <a:endParaRPr lang="en-US" sz="1200" dirty="0"/>
          </a:p>
        </p:txBody>
      </p:sp>
      <p:sp>
        <p:nvSpPr>
          <p:cNvPr id="24" name="Shape 16"/>
          <p:cNvSpPr/>
          <p:nvPr/>
        </p:nvSpPr>
        <p:spPr>
          <a:xfrm>
            <a:off x="4854508" y="1491043"/>
            <a:ext cx="3934789" cy="2196556"/>
          </a:xfrm>
          <a:prstGeom prst="rect">
            <a:avLst/>
          </a:prstGeom>
          <a:solidFill>
            <a:srgbClr val="134074">
              <a:alpha val="70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25" name="Shape 17"/>
          <p:cNvSpPr/>
          <p:nvPr/>
        </p:nvSpPr>
        <p:spPr>
          <a:xfrm>
            <a:off x="4776714" y="1491043"/>
            <a:ext cx="59606" cy="2189411"/>
          </a:xfrm>
          <a:prstGeom prst="rect">
            <a:avLst/>
          </a:prstGeom>
          <a:solidFill>
            <a:srgbClr val="57CC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18"/>
          <p:cNvSpPr/>
          <p:nvPr/>
        </p:nvSpPr>
        <p:spPr>
          <a:xfrm>
            <a:off x="5776820" y="1497436"/>
            <a:ext cx="36147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Benefícios Práticos</a:t>
            </a:r>
            <a:endParaRPr lang="en-US" sz="1200" dirty="0"/>
          </a:p>
        </p:txBody>
      </p:sp>
      <p:sp>
        <p:nvSpPr>
          <p:cNvPr id="27" name="Text 19"/>
          <p:cNvSpPr/>
          <p:nvPr/>
        </p:nvSpPr>
        <p:spPr>
          <a:xfrm>
            <a:off x="4950619" y="1644043"/>
            <a:ext cx="3614738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LPDDR5X permite interfaces mais fluidas, execução de aplicativos mais ágil e capacidade aprimorada para tarefas complexas como edição de vídeo, jogos com gráficos avançados e inferência de modelos de IA diretamente no aparelho.</a:t>
            </a:r>
            <a:endParaRPr lang="en-US" sz="1200" dirty="0"/>
          </a:p>
        </p:txBody>
      </p:sp>
      <p:sp>
        <p:nvSpPr>
          <p:cNvPr id="28" name="Text 20"/>
          <p:cNvSpPr/>
          <p:nvPr/>
        </p:nvSpPr>
        <p:spPr>
          <a:xfrm>
            <a:off x="4972050" y="2637628"/>
            <a:ext cx="3614738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3F4F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maior autonomia de bateria beneficia usuários finais e, em aplicações de maior escala como servidores de baixo consumo ou sistemas automotivos, contribui para a redução do custo total de propriedade (TCO).</a:t>
            </a:r>
            <a:endParaRPr lang="en-US" sz="1200" dirty="0"/>
          </a:p>
        </p:txBody>
      </p:sp>
      <p:sp>
        <p:nvSpPr>
          <p:cNvPr id="29" name="Shape 21"/>
          <p:cNvSpPr/>
          <p:nvPr/>
        </p:nvSpPr>
        <p:spPr>
          <a:xfrm>
            <a:off x="4800600" y="3753500"/>
            <a:ext cx="3886200" cy="1571625"/>
          </a:xfrm>
          <a:prstGeom prst="rect">
            <a:avLst/>
          </a:prstGeom>
          <a:solidFill>
            <a:srgbClr val="064E3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Text 22"/>
          <p:cNvSpPr/>
          <p:nvPr/>
        </p:nvSpPr>
        <p:spPr>
          <a:xfrm>
            <a:off x="4999382" y="3795803"/>
            <a:ext cx="36147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Aplicações Avançadas</a:t>
            </a:r>
            <a:endParaRPr lang="en-US" sz="1200" dirty="0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7862" y="4068623"/>
            <a:ext cx="214313" cy="17145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4957762" y="4216846"/>
            <a:ext cx="178593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Sistemas Automotivos Avançados</a:t>
            </a:r>
            <a:endParaRPr lang="en-US" sz="1200" dirty="0"/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0944" y="4068623"/>
            <a:ext cx="214313" cy="171450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6806751" y="4233465"/>
            <a:ext cx="178593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AR/VR Imersivo</a:t>
            </a:r>
            <a:endParaRPr lang="en-US" sz="1200" dirty="0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9293" y="4618341"/>
            <a:ext cx="171450" cy="171450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4939560" y="4749645"/>
            <a:ext cx="178593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Servidores de Baixo Consumo</a:t>
            </a:r>
            <a:endParaRPr lang="en-US" sz="1200" dirty="0"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7044" y="4458139"/>
            <a:ext cx="214313" cy="171450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6787448" y="4683863"/>
            <a:ext cx="178593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IoT e Dispositivos Inteligentes</a:t>
            </a:r>
            <a:endParaRPr lang="en-US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F6A90A-D365-71E2-26CE-EE43C8950C9C}"/>
              </a:ext>
            </a:extLst>
          </p:cNvPr>
          <p:cNvSpPr txBox="1"/>
          <p:nvPr/>
        </p:nvSpPr>
        <p:spPr>
          <a:xfrm>
            <a:off x="8704659" y="151002"/>
            <a:ext cx="3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1714</Words>
  <Application>Microsoft Office PowerPoint</Application>
  <PresentationFormat>Apresentação na tela (16:9)</PresentationFormat>
  <Paragraphs>311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Noto Sans</vt:lpstr>
      <vt:lpstr>Segoe UI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OLIVEIRA, ANDERSON</cp:lastModifiedBy>
  <cp:revision>7</cp:revision>
  <dcterms:created xsi:type="dcterms:W3CDTF">2025-06-09T00:35:41Z</dcterms:created>
  <dcterms:modified xsi:type="dcterms:W3CDTF">2025-06-11T06:41:00Z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7903732-8a6f-4e0e-952b-fe0b250d49cc_Enabled">
    <vt:lpwstr>true</vt:lpwstr>
  </property>
  <property fmtid="{D5CDD505-2E9C-101B-9397-08002B2CF9AE}" pid="3" name="MSIP_Label_57903732-8a6f-4e0e-952b-fe0b250d49cc_SetDate">
    <vt:lpwstr>2025-06-11T05:37:17Z</vt:lpwstr>
  </property>
  <property fmtid="{D5CDD505-2E9C-101B-9397-08002B2CF9AE}" pid="4" name="MSIP_Label_57903732-8a6f-4e0e-952b-fe0b250d49cc_Method">
    <vt:lpwstr>Standard</vt:lpwstr>
  </property>
  <property fmtid="{D5CDD505-2E9C-101B-9397-08002B2CF9AE}" pid="5" name="MSIP_Label_57903732-8a6f-4e0e-952b-fe0b250d49cc_Name">
    <vt:lpwstr>1- General Business</vt:lpwstr>
  </property>
  <property fmtid="{D5CDD505-2E9C-101B-9397-08002B2CF9AE}" pid="6" name="MSIP_Label_57903732-8a6f-4e0e-952b-fe0b250d49cc_SiteId">
    <vt:lpwstr>90f1aac4-c661-46a9-83fd-e021705adcc9</vt:lpwstr>
  </property>
  <property fmtid="{D5CDD505-2E9C-101B-9397-08002B2CF9AE}" pid="7" name="MSIP_Label_57903732-8a6f-4e0e-952b-fe0b250d49cc_ActionId">
    <vt:lpwstr>fa975e63-43e4-4cca-bdc2-8cabf81a44be</vt:lpwstr>
  </property>
  <property fmtid="{D5CDD505-2E9C-101B-9397-08002B2CF9AE}" pid="8" name="MSIP_Label_57903732-8a6f-4e0e-952b-fe0b250d49cc_ContentBits">
    <vt:lpwstr>1</vt:lpwstr>
  </property>
  <property fmtid="{D5CDD505-2E9C-101B-9397-08002B2CF9AE}" pid="9" name="MSIP_Label_57903732-8a6f-4e0e-952b-fe0b250d49cc_Tag">
    <vt:lpwstr>10, 3, 0, 1</vt:lpwstr>
  </property>
  <property fmtid="{D5CDD505-2E9C-101B-9397-08002B2CF9AE}" pid="10" name="ClassificationContentMarkingHeaderLocations">
    <vt:lpwstr>Office Theme:3</vt:lpwstr>
  </property>
  <property fmtid="{D5CDD505-2E9C-101B-9397-08002B2CF9AE}" pid="11" name="ClassificationContentMarkingHeaderText">
    <vt:lpwstr>1 - General Business</vt:lpwstr>
  </property>
</Properties>
</file>